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84" r:id="rId2"/>
    <p:sldId id="258" r:id="rId3"/>
    <p:sldId id="277" r:id="rId4"/>
    <p:sldId id="259" r:id="rId5"/>
    <p:sldId id="261" r:id="rId6"/>
    <p:sldId id="262" r:id="rId7"/>
    <p:sldId id="264" r:id="rId8"/>
    <p:sldId id="256" r:id="rId9"/>
    <p:sldId id="263" r:id="rId10"/>
    <p:sldId id="268" r:id="rId11"/>
    <p:sldId id="276" r:id="rId12"/>
    <p:sldId id="280" r:id="rId13"/>
    <p:sldId id="283" r:id="rId14"/>
    <p:sldId id="275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7E2BD9-3895-49B7-8315-30BF6A439D2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‹#›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170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10244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2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5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7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9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10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  <p:sp>
        <p:nvSpPr>
          <p:cNvPr id="22532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11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2CC27E-37B1-42D5-A237-5631EC6B35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6.xml"/><Relationship Id="rId7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unuvagiadinh.vn/tag/gio-to-hung-vuong" TargetMode="External"/><Relationship Id="rId2" Type="http://schemas.openxmlformats.org/officeDocument/2006/relationships/hyperlink" Target="http://www.phunuvagiadinh.vn/tag/mung-10-thang-3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E:\%5bFlycam%5d%20&#272;&#7873;n%20H&#249;ng%20(Ph&#250;%20Th&#7885;)%20-%2009-04-2016%20(Demo).mp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Dell\Downloads\V&#242;ng%20Quay%20M&#7863;t%20Tr&#7901;i%20-%20Sun%20Wheel%20-%20&#272;&#224;%20N&#7861;ng.mp4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.wmf"/><Relationship Id="rId10" Type="http://schemas.openxmlformats.org/officeDocument/2006/relationships/image" Target="../media/image4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12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8.w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7.wmf"/><Relationship Id="rId5" Type="http://schemas.openxmlformats.org/officeDocument/2006/relationships/image" Target="../media/image14.wmf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2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30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ản ghi của tôi#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83" name="Text Box 51"/>
          <p:cNvSpPr txBox="1"/>
          <p:nvPr/>
        </p:nvSpPr>
        <p:spPr>
          <a:xfrm>
            <a:off x="533400" y="0"/>
            <a:ext cx="8610600" cy="1160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các phương trình</a:t>
            </a:r>
          </a:p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+ 5  = 3x + 1 		           	b) -5x  = 2x + 21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084" name="Line 52"/>
          <p:cNvSpPr/>
          <p:nvPr/>
        </p:nvSpPr>
        <p:spPr>
          <a:xfrm>
            <a:off x="990600" y="762000"/>
            <a:ext cx="0" cy="304800"/>
          </a:xfrm>
          <a:prstGeom prst="line">
            <a:avLst/>
          </a:prstGeom>
          <a:ln w="9525" cap="flat" cmpd="sng">
            <a:solidFill>
              <a:srgbClr val="99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085" name="Line 53"/>
          <p:cNvSpPr/>
          <p:nvPr/>
        </p:nvSpPr>
        <p:spPr>
          <a:xfrm>
            <a:off x="1828800" y="762000"/>
            <a:ext cx="0" cy="304800"/>
          </a:xfrm>
          <a:prstGeom prst="line">
            <a:avLst/>
          </a:prstGeom>
          <a:ln w="9525" cap="flat" cmpd="sng">
            <a:solidFill>
              <a:srgbClr val="99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086" name="Line 54"/>
          <p:cNvSpPr/>
          <p:nvPr/>
        </p:nvSpPr>
        <p:spPr>
          <a:xfrm>
            <a:off x="6477000" y="762000"/>
            <a:ext cx="0" cy="304800"/>
          </a:xfrm>
          <a:prstGeom prst="line">
            <a:avLst/>
          </a:prstGeom>
          <a:ln w="9525" cap="flat" cmpd="sng">
            <a:solidFill>
              <a:srgbClr val="99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087" name="Line 55"/>
          <p:cNvSpPr/>
          <p:nvPr/>
        </p:nvSpPr>
        <p:spPr>
          <a:xfrm>
            <a:off x="7086600" y="762000"/>
            <a:ext cx="0" cy="304800"/>
          </a:xfrm>
          <a:prstGeom prst="line">
            <a:avLst/>
          </a:prstGeom>
          <a:ln w="9525" cap="flat" cmpd="sng">
            <a:solidFill>
              <a:srgbClr val="99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088" name="Text Box 56"/>
          <p:cNvSpPr txBox="1"/>
          <p:nvPr/>
        </p:nvSpPr>
        <p:spPr>
          <a:xfrm>
            <a:off x="4114800" y="762000"/>
            <a:ext cx="1143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u="sng" dirty="0">
                <a:solidFill>
                  <a:srgbClr val="3333CC"/>
                </a:solidFill>
                <a:latin typeface=".VnTime" panose="020B7200000000000000" pitchFamily="34" charset="0"/>
              </a:rPr>
              <a:t>Gi¶i</a:t>
            </a:r>
          </a:p>
        </p:txBody>
      </p:sp>
      <p:sp>
        <p:nvSpPr>
          <p:cNvPr id="44089" name="Rectangle 57"/>
          <p:cNvSpPr/>
          <p:nvPr/>
        </p:nvSpPr>
        <p:spPr>
          <a:xfrm>
            <a:off x="0" y="1379538"/>
            <a:ext cx="4876800" cy="4832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x + 5 ≥ 0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≥  - 5 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Ta có phương trình :                   x + 5 = 3x + 1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2 (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Nếu x + 5 &lt; 0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&lt; -5      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có phương trình : 	       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-(x+5) = 3x + 1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   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(loại)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pt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đã cho l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= { 2 } 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4090" name="Object 58"/>
          <p:cNvGraphicFramePr/>
          <p:nvPr/>
        </p:nvGraphicFramePr>
        <p:xfrm>
          <a:off x="3352800" y="4267200"/>
          <a:ext cx="381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r:id="rId4" imgW="254000" imgH="393065" progId="Equation.3">
                  <p:embed/>
                </p:oleObj>
              </mc:Choice>
              <mc:Fallback>
                <p:oleObj r:id="rId4" imgW="254000" imgH="393065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2800" y="4267200"/>
                        <a:ext cx="381000" cy="762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91" name="Rectangle 59"/>
          <p:cNvSpPr/>
          <p:nvPr/>
        </p:nvSpPr>
        <p:spPr>
          <a:xfrm>
            <a:off x="4724400" y="1371600"/>
            <a:ext cx="4648200" cy="4832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 -5x ≥ 0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     0                 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 phương trình :                               -5x  = 2x + 21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x= 3 (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-5x &lt; 0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&gt; 0       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 phương trình : 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5x = 2x + 21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7(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Vậy tập nghiệm của pt</a:t>
            </a:r>
          </a:p>
          <a:p>
            <a:pPr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đã cho l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S={-3;7} 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4092" name="Object 60"/>
          <p:cNvGraphicFramePr/>
          <p:nvPr/>
        </p:nvGraphicFramePr>
        <p:xfrm>
          <a:off x="7620000" y="1447800"/>
          <a:ext cx="29210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r:id="rId6" imgW="127000" imgH="151765" progId="Equation.3">
                  <p:embed/>
                </p:oleObj>
              </mc:Choice>
              <mc:Fallback>
                <p:oleObj r:id="rId6" imgW="127000" imgH="151765" progId="Equation.3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00" y="1447800"/>
                        <a:ext cx="292100" cy="3508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93" name="Line 61"/>
          <p:cNvSpPr/>
          <p:nvPr/>
        </p:nvSpPr>
        <p:spPr>
          <a:xfrm>
            <a:off x="4572000" y="1600200"/>
            <a:ext cx="46038" cy="5257800"/>
          </a:xfrm>
          <a:prstGeom prst="line">
            <a:avLst/>
          </a:prstGeom>
          <a:ln w="317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83" grpId="0"/>
      <p:bldP spid="44088" grpId="0"/>
      <p:bldP spid="44089" grpId="0"/>
      <p:bldP spid="440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81200" y="0"/>
            <a:ext cx="5715000" cy="70788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0800000" scaled="1"/>
            <a:tileRect/>
          </a:gradFill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en-US" sz="4000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 CHỮ THÔNG MINH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1447800" y="914400"/>
            <a:ext cx="7391400" cy="5181600"/>
            <a:chOff x="2853" y="760"/>
            <a:chExt cx="2868" cy="2285"/>
          </a:xfrm>
        </p:grpSpPr>
        <p:sp>
          <p:nvSpPr>
            <p:cNvPr id="12310" name="Rectangle 7"/>
            <p:cNvSpPr/>
            <p:nvPr/>
          </p:nvSpPr>
          <p:spPr>
            <a:xfrm>
              <a:off x="3420" y="1327"/>
              <a:ext cx="576" cy="576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1" name="Rectangle 8"/>
            <p:cNvSpPr/>
            <p:nvPr/>
          </p:nvSpPr>
          <p:spPr>
            <a:xfrm>
              <a:off x="3997" y="1332"/>
              <a:ext cx="576" cy="576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2" name="Rectangle 9"/>
            <p:cNvSpPr/>
            <p:nvPr/>
          </p:nvSpPr>
          <p:spPr>
            <a:xfrm>
              <a:off x="5145" y="2469"/>
              <a:ext cx="576" cy="576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3" name="Rectangle 10"/>
            <p:cNvSpPr/>
            <p:nvPr/>
          </p:nvSpPr>
          <p:spPr>
            <a:xfrm>
              <a:off x="4006" y="760"/>
              <a:ext cx="576" cy="576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4" name="Rectangle 11"/>
            <p:cNvSpPr/>
            <p:nvPr/>
          </p:nvSpPr>
          <p:spPr>
            <a:xfrm>
              <a:off x="2853" y="1328"/>
              <a:ext cx="576" cy="576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5" name="Rectangle 12"/>
            <p:cNvSpPr/>
            <p:nvPr/>
          </p:nvSpPr>
          <p:spPr>
            <a:xfrm>
              <a:off x="3430" y="1896"/>
              <a:ext cx="576" cy="576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6" name="Rectangle 13"/>
            <p:cNvSpPr/>
            <p:nvPr/>
          </p:nvSpPr>
          <p:spPr>
            <a:xfrm>
              <a:off x="4002" y="1896"/>
              <a:ext cx="576" cy="576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7" name="Rectangle 14"/>
            <p:cNvSpPr/>
            <p:nvPr/>
          </p:nvSpPr>
          <p:spPr>
            <a:xfrm>
              <a:off x="4007" y="2464"/>
              <a:ext cx="576" cy="576"/>
            </a:xfrm>
            <a:prstGeom prst="rect">
              <a:avLst/>
            </a:prstGeom>
            <a:solidFill>
              <a:srgbClr val="00206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318" name="Rectangle 15"/>
            <p:cNvSpPr/>
            <p:nvPr/>
          </p:nvSpPr>
          <p:spPr>
            <a:xfrm>
              <a:off x="4583" y="2464"/>
              <a:ext cx="576" cy="576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CC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r>
                <a:rPr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8199" name="Oval 1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124200" y="1371600"/>
            <a:ext cx="914400" cy="457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200" name="Oval 1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4800" y="2590800"/>
            <a:ext cx="914400" cy="457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01" name="Oval 1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76600" y="5181600"/>
            <a:ext cx="914400" cy="457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02" name="Oval 1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828800" y="3962400"/>
            <a:ext cx="914400" cy="4572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0" y="6248400"/>
            <a:ext cx="914400" cy="609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sz="24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43600" y="4800600"/>
            <a:ext cx="1447800" cy="1295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47800" y="2209800"/>
            <a:ext cx="1600200" cy="1295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71800" y="2209800"/>
            <a:ext cx="1447800" cy="1295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419600" y="2209800"/>
            <a:ext cx="1524000" cy="1295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71800" y="3505200"/>
            <a:ext cx="1447800" cy="1295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9600" y="3505200"/>
            <a:ext cx="1524000" cy="1295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19600" y="4800600"/>
            <a:ext cx="1524000" cy="1295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19600" y="914400"/>
            <a:ext cx="1524000" cy="1295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91400" y="4800600"/>
            <a:ext cx="1447800" cy="1295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43000" y="6273800"/>
            <a:ext cx="7391400" cy="584200"/>
          </a:xfrm>
          <a:prstGeom prst="rect">
            <a:avLst/>
          </a:prstGeom>
          <a:solidFill>
            <a:srgbClr val="002060"/>
          </a:solidFill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giỗ tổ Hùng Vương 10/03(Âm lịch)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66800" y="6248400"/>
            <a:ext cx="7543800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số 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</a:t>
            </a:r>
            <a:r>
              <a:rPr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ý nghĩa gì đây ?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8686800" y="6324600"/>
            <a:ext cx="457200" cy="533400"/>
          </a:xfrm>
          <a:prstGeom prst="triangl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Oval 39">
            <a:hlinkClick r:id="rId8" action="ppaction://hlinksldjump"/>
          </p:cNvPr>
          <p:cNvSpPr/>
          <p:nvPr/>
        </p:nvSpPr>
        <p:spPr>
          <a:xfrm>
            <a:off x="0" y="5105400"/>
            <a:ext cx="1600200" cy="106680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 animBg="1"/>
      <p:bldP spid="8200" grpId="1" animBg="1"/>
      <p:bldP spid="8201" grpId="0" animBg="1"/>
      <p:bldP spid="8201" grpId="1" animBg="1"/>
      <p:bldP spid="8202" grpId="0" animBg="1"/>
      <p:bldP spid="8202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85800" y="0"/>
            <a:ext cx="8153400" cy="7324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0" tIns="0" rIns="0" bIns="0" numCol="1" anchor="ctr" anchorCtr="0" compatLnSpc="1">
            <a:spAutoFit/>
          </a:bodyPr>
          <a:lstStyle/>
          <a:p>
            <a:pPr eaLnBrk="0" hangingPunct="0"/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gốc v</a:t>
            </a: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nghĩa của ng</a:t>
            </a: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Giỗ tổ Hùng Vương</a:t>
            </a:r>
          </a:p>
          <a:p>
            <a:pPr eaLnBrk="0" hangingPunct="0"/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       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 ai đi ngược về xuôi – </a:t>
            </a:r>
          </a:p>
          <a:p>
            <a:pPr eaLnBrk="0" hangingPunct="0"/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Nhớ ng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giỗ tổ mùng mười tháng ba”,</a:t>
            </a:r>
          </a:p>
          <a:p>
            <a:pPr eaLnBrk="0" hangingPunct="0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ca dao m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dân Việt Nam trên khắp </a:t>
            </a:r>
            <a:r>
              <a:rPr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ai ai cũng ghi nhớ trong tâm thức. Đây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lễ trọng đại của dân tộc được tổ chức tại Đền Hùng, Việt Trì, Phú Thọ v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ng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 </a:t>
            </a:r>
            <a:r>
              <a:rPr sz="28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mùng 10 tháng 3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âm lịch nhằm tưởng nhớ công ơn của các vua Hùng, của các bậc tiền nhân từ bao đời nay. T</a:t>
            </a:r>
            <a:r>
              <a:rPr lang="vi-VN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heo truyền thuyết thì Lạc Long Quân v</a:t>
            </a:r>
            <a:r>
              <a:rPr lang="vi-VN" altLang="x-non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Âu Cơ được xem như l</a:t>
            </a:r>
            <a:r>
              <a:rPr lang="vi-VN" altLang="x-non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Thủy Tổ người Việt, cha mẹ của các Vua Hùng. Lạc Long Quân v</a:t>
            </a:r>
            <a:r>
              <a:rPr lang="vi-VN" altLang="x-non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Âu Cơ sinh ra 100 con, 50 con theo Cha xuống biển, 50 con theo Mẹ lên núi. Con cả được truyền ngôi lấy hiệu l</a:t>
            </a:r>
            <a:r>
              <a:rPr lang="vi-VN" altLang="x-non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Hùng Vương. Thông thường, nói đến giỗ Tổ l</a:t>
            </a:r>
            <a:r>
              <a:rPr lang="vi-VN" altLang="x-non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nói đến giỗ Tổ Hùng Vương. Lễ hội Đền Hùng còn được gọi l</a:t>
            </a:r>
            <a:r>
              <a:rPr lang="vi-VN" altLang="x-non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ng</a:t>
            </a:r>
            <a:r>
              <a:rPr lang="vi-VN" altLang="x-none" sz="2800" b="1" i="1" dirty="0"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à</a:t>
            </a:r>
            <a:r>
              <a:rPr lang="vi-VN" altLang="x-none" sz="28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 Giỗ Tổ Hùng </a:t>
            </a:r>
            <a:r>
              <a:rPr lang="vi-VN" altLang="x-none" sz="2800" b="1" i="1" dirty="0">
                <a:latin typeface="Times New Roman" panose="02020603050405020304" pitchFamily="18" charset="0"/>
                <a:hlinkClick r:id="rId3"/>
              </a:rPr>
              <a:t>Vương</a:t>
            </a:r>
            <a:r>
              <a:rPr lang="vi-VN" altLang="x-none" sz="2800" i="1" dirty="0">
                <a:latin typeface="Times New Roman" panose="02020603050405020304" pitchFamily="18" charset="0"/>
              </a:rPr>
              <a:t>.</a:t>
            </a:r>
            <a:br>
              <a:rPr lang="vi-VN" altLang="x-none" sz="2800" i="1" dirty="0">
                <a:latin typeface="Times New Roman" panose="02020603050405020304" pitchFamily="18" charset="0"/>
              </a:rPr>
            </a:br>
            <a:endParaRPr sz="2800" i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4" action="ppaction://hlinksldjump"/>
          </p:cNvPr>
          <p:cNvSpPr/>
          <p:nvPr/>
        </p:nvSpPr>
        <p:spPr>
          <a:xfrm>
            <a:off x="8534400" y="6400800"/>
            <a:ext cx="6096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09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09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09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3" action="ppaction://hlinkfile"/>
          </p:cNvPr>
          <p:cNvSpPr/>
          <p:nvPr/>
        </p:nvSpPr>
        <p:spPr>
          <a:xfrm>
            <a:off x="5105400" y="5562600"/>
            <a:ext cx="1905000" cy="1143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</a:t>
            </a:r>
            <a:r>
              <a:rPr sz="3600" b="1" dirty="0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</a:p>
        </p:txBody>
      </p:sp>
      <p:sp>
        <p:nvSpPr>
          <p:cNvPr id="7" name="AutoShape 2"/>
          <p:cNvSpPr/>
          <p:nvPr/>
        </p:nvSpPr>
        <p:spPr>
          <a:xfrm>
            <a:off x="914400" y="533400"/>
            <a:ext cx="8001000" cy="5257800"/>
          </a:xfrm>
          <a:prstGeom prst="irregularSeal2">
            <a:avLst/>
          </a:prstGeom>
          <a:gradFill rotWithShape="1">
            <a:gsLst>
              <a:gs pos="0">
                <a:srgbClr val="FF33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8" name="AutoShape 3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533400" y="0"/>
            <a:ext cx="8153400" cy="5257800"/>
          </a:xfrm>
          <a:prstGeom prst="cloudCallout">
            <a:avLst>
              <a:gd name="adj1" fmla="val -11477"/>
              <a:gd name="adj2" fmla="val 104005"/>
            </a:avLst>
          </a:prstGeom>
          <a:solidFill>
            <a:schemeClr val="accent5">
              <a:lumMod val="25000"/>
              <a:alpha val="59000"/>
            </a:schemeClr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pPr algn="ctr"/>
            <a:r>
              <a:rPr sz="44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của bạn l</a:t>
            </a:r>
            <a:r>
              <a:rPr sz="48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 tr</a:t>
            </a:r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pháo tay v</a:t>
            </a:r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ngay hộp qu</a:t>
            </a:r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1" name="Rectangle 5"/>
          <p:cNvSpPr/>
          <p:nvPr/>
        </p:nvSpPr>
        <p:spPr>
          <a:xfrm>
            <a:off x="6858000" y="5181600"/>
            <a:ext cx="1066800" cy="685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38 0.46058 C 0.54219 0.38174 0.54948 0.30266 0.45399 0.29411 C 0.35816 0.28463 -0.04566 0.47515 -0.04028 0.40648 C -0.03437 0.33943 0.49427 -0.0319 0.48681 -0.11075 C 0.47882 -0.18867 0.19601 -0.1274 -0.08698 -0.06566 " pathEditMode="relative" rAng="367105408" ptsTypes="aaaaA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0" y="-31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89 0.12765 C 0.0368 0.15217 0.01371 0.17691 -0.00938 0.20143 C -0.01563 0.2079 -0.02032 0.21369 -0.02778 0.21785 C -0.03559 0.22779 -0.0441 0.2345 -0.054 0.24028 C -0.05695 0.2419 -0.06042 0.24213 -0.0632 0.24444 C -0.07604 0.25578 -0.08872 0.26387 -0.10313 0.27104 C -0.11181 0.2752 -0.12084 0.27844 -0.12934 0.2833 C -0.13143 0.28445 -0.13334 0.2863 -0.13542 0.28746 C -0.13854 0.28908 -0.14479 0.29162 -0.14479 0.29185 C -0.15226 0.29856 -0.14618 0.29394 -0.15556 0.29764 C -0.15868 0.29879 -0.16476 0.3018 -0.16476 0.30203 C -0.17448 0.31082 -0.18924 0.31429 -0.20018 0.3203 C -0.20973 0.32539 -0.21806 0.3314 -0.22778 0.33672 C -0.23629 0.34135 -0.24827 0.34366 -0.25695 0.3469 C -0.26389 0.34944 -0.27014 0.3543 -0.27709 0.35707 C -0.28177 0.361 -0.28577 0.36655 -0.2908 0.36956 C -0.29966 0.37465 -0.3092 0.37765 -0.31858 0.37974 C -0.3283 0.38644 -0.3415 0.38922 -0.35243 0.39199 C -0.36875 0.3913 -0.38525 0.39153 -0.40157 0.38991 C -0.40469 0.38922 -0.41094 0.38575 -0.41094 0.38598 C -0.41771 0.37904 -0.4257 0.3728 -0.43403 0.36956 C -0.44809 0.35661 -0.46042 0.34065 -0.47396 0.32631 C -0.47674 0.32308 -0.48854 0.29926 -0.49236 0.29162 C -0.49983 0.27659 -0.51007 0.26457 -0.51858 0.25069 C -0.52813 0.23496 -0.53594 0.21808 -0.5448 0.20143 C -0.54827 0.18547 -0.54341 0.20652 -0.54931 0.18709 C -0.554 0.1716 -0.55539 0.15541 -0.56302 0.14199 C -0.56511 0.12974 -0.56806 0.12002 -0.5724 0.10915 C -0.57483 0.10268 -0.57361 0.10037 -0.57552 0.09273 C -0.57743 0.08441 -0.58073 0.07516 -0.58473 0.06822 C -0.58733 0.05758 -0.58907 0.04602 -0.5908 0.03515 C -0.59011 0.01225 -0.59584 -0.0266 -0.57379 -0.03631 C -0.55747 -0.0532 -0.53716 -0.05135 -0.51684 -0.05481 C -0.50539 -0.06013 -0.51094 -0.05828 -0.50018 -0.06083 C -0.46841 -0.06013 -0.43629 -0.06198 -0.40469 -0.05898 C -0.39375 -0.05805 -0.37448 -0.04001 -0.36632 -0.03215 C -0.35729 -0.02359 -0.35747 -0.00764 -0.34775 0.00046 C -0.34254 -0.00116 -0.33993 -0.00047 -0.33698 -0.00764 C -0.33542 -0.01134 -0.33542 -0.01596 -0.33403 -0.01989 C -0.32848 -0.03493 -0.32327 -0.05042 -0.31702 -0.06499 C -0.30851 -0.08465 -0.29723 -0.08858 -0.28316 -0.09783 C -0.27604 -0.10246 -0.27101 -0.10754 -0.2632 -0.11009 C -0.25434 -0.11888 -0.25191 -0.11818 -0.24011 -0.12026 C -0.2165 -0.11957 -0.19289 -0.11934 -0.16927 -0.11818 C -0.15052 -0.11726 -0.13438 -0.10546 -0.11702 -0.09783 C -0.1099 -0.09043 -0.10417 -0.08742 -0.09549 -0.08349 C -0.09375 -0.0828 -0.09254 -0.08025 -0.0908 -0.07933 C -0.07986 -0.07309 -0.06858 -0.06684 -0.05695 -0.06291 C -0.04792 -0.05481 -0.04584 -0.05343 -0.03542 -0.05065 C -0.00677 -0.06037 0.02083 -0.07702 0.04913 -0.08951 C 0.07725 -0.10176 0.10937 -0.10246 0.13836 -0.10384 C 0.1651 -0.10315 0.19184 -0.10523 0.2184 -0.10199 C 0.22066 -0.10176 0.21996 -0.09598 0.22135 -0.09367 C 0.22534 -0.08719 0.2309 -0.08303 0.23524 -0.07725 C 0.24479 -0.06453 0.2625 -0.06037 0.27534 -0.0569 C 0.28246 -0.05042 0.27812 -0.05343 0.28906 -0.04857 C 0.29062 -0.04788 0.29375 -0.04649 0.29375 -0.04626 C 0.29583 -0.03863 0.29774 -0.03493 0.30295 -0.03007 C 0.30711 -0.03076 0.31146 -0.02984 0.31527 -0.03215 C 0.32482 -0.0377 0.33211 -0.05019 0.33993 -0.05898 C 0.35677 -0.07817 0.36753 -0.10037 0.37986 -0.12443 C 0.38524 -0.13483 0.39149 -0.14455 0.39687 -0.15519 C 0.39878 -0.15889 0.39948 -0.16374 0.40139 -0.16744 C 0.40191 -0.17091 0.40295 -0.17415 0.40295 -0.17762 C 0.40295 -0.18456 0.40243 -0.19149 0.40139 -0.1982 C 0.39861 -0.21624 0.38246 -0.22364 0.37378 -0.2352 C 0.36805 -0.24284 0.36336 -0.24977 0.35521 -0.25347 C 0.34253 -0.26504 0.325 -0.27012 0.31059 -0.27614 C 0.30277 -0.27938 0.29652 -0.28678 0.28906 -0.29048 C 0.28611 -0.29186 0.28281 -0.2914 0.27986 -0.29256 C 0.27309 -0.29487 0.26649 -0.29788 0.25989 -0.30065 C 0.23871 -0.30921 0.21545 -0.31013 0.19375 -0.31499 C 0.16909 -0.3143 0.14444 -0.31638 0.11996 -0.31291 C 0.11788 -0.31268 0.12135 -0.30759 0.12135 -0.30481 C 0.12222 -0.27267 0.12205 -0.24052 0.12291 -0.20838 C 0.12361 -0.17947 0.12986 -0.15333 0.1368 -0.12651 C 0.14201 -0.10685 0.14461 -0.0865 0.15069 -0.06707 C 0.16111 -0.034 0.1684 4.6161E-6 0.1783 0.0333 C 0.18142 0.0437 0.18489 0.05296 0.1875 0.06406 C 0.18854 0.06822 0.19062 0.07631 0.19062 0.07654 C 0.18975 0.11262 0.19635 0.13159 0.18455 0.15633 C 0.17968 0.18154 0.17673 0.19426 0.16458 0.21577 C 0.16319 0.21831 0.16284 0.22155 0.16146 0.22386 C 0.15816 0.22895 0.15625 0.22733 0.15225 0.23011 C 0.14323 0.23612 0.1342 0.23797 0.12448 0.24236 C 0.1085 0.24167 0.09253 0.24213 0.07673 0.24028 C 0.07448 0.24005 0.07274 0.23751 0.07066 0.23635 C 0.06319 0.23242 0.06163 0.23334 0.05521 0.22802 C 0.04514 0.2197 0.05347 0.22409 0.04305 0.21785 C 0.03211 0.21137 0.02031 0.20721 0.0092 0.20143 C 0.00069 0.19704 -0.00973 0.18871 -0.01858 0.18501 C -0.02813 0.18108 -0.03577 0.17877 -0.04479 0.17275 C -0.05625 0.16489 -0.06459 0.14963 -0.07709 0.14407 C -0.08733 0.13413 -0.09497 0.12673 -0.10625 0.11933 C -0.10834 0.11794 -0.11059 0.11702 -0.1125 0.1154 C -0.11563 0.11262 -0.1217 0.10707 -0.1217 0.1073 C -0.12882 0.09273 -0.12466 0.09759 -0.13247 0.09042 C -0.13299 0.08857 -0.13334 0.08649 -0.13403 0.08441 C -0.1349 0.0821 -0.13698 0.07816 -0.13698 0.07863 " pathEditMode="relative" rAng="0" ptsTypes="ffffffffffffffffffffffffffffffffffffffffffffffffffffffffffffffffffffffffffffffffffffffffffffffffffA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8" grpId="1" animBg="1"/>
      <p:bldP spid="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"/>
          <p:cNvSpPr txBox="1"/>
          <p:nvPr/>
        </p:nvSpPr>
        <p:spPr>
          <a:xfrm>
            <a:off x="685800" y="381000"/>
            <a:ext cx="74676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4400" b="1" dirty="0">
                <a:solidFill>
                  <a:srgbClr val="3333CC"/>
                </a:solidFill>
                <a:latin typeface=".VnTimeH" panose="020B7200000000000000" pitchFamily="34" charset="0"/>
              </a:rPr>
              <a:t>H­íng dÉn häc ë nhµ</a:t>
            </a:r>
            <a:endParaRPr sz="4400" dirty="0">
              <a:solidFill>
                <a:srgbClr val="3333CC"/>
              </a:solidFill>
              <a:latin typeface=".VnTimeH" panose="020B7200000000000000" pitchFamily="34" charset="0"/>
            </a:endParaRPr>
          </a:p>
        </p:txBody>
      </p:sp>
      <p:sp>
        <p:nvSpPr>
          <p:cNvPr id="15363" name="Text Box 104"/>
          <p:cNvSpPr txBox="1"/>
          <p:nvPr/>
        </p:nvSpPr>
        <p:spPr>
          <a:xfrm>
            <a:off x="152400" y="1600200"/>
            <a:ext cx="8839200" cy="2862263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Char char="-"/>
            </a:pP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N¾m vững </a:t>
            </a:r>
            <a:r>
              <a:rPr sz="3600" b="1" dirty="0" err="1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b­</a:t>
            </a:r>
            <a:r>
              <a:rPr lang="en-US" sz="3600" b="1" dirty="0" err="1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ư</a:t>
            </a:r>
            <a:r>
              <a:rPr sz="3600" b="1" dirty="0" err="1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íc</a:t>
            </a:r>
            <a:r>
              <a:rPr sz="3600" b="1" dirty="0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sz="3600" b="1" dirty="0" err="1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gi¶i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ph­</a:t>
            </a:r>
            <a:r>
              <a:rPr lang="en-US" sz="3600" b="1" dirty="0" err="1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ư</a:t>
            </a:r>
            <a:r>
              <a:rPr sz="3600" b="1" dirty="0" err="1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¬ng</a:t>
            </a:r>
            <a:r>
              <a:rPr sz="3600" b="1" dirty="0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t</a:t>
            </a:r>
            <a:r>
              <a:rPr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chøa dÊu gi¸ trÞ tuyÖt ®èi</a:t>
            </a:r>
          </a:p>
          <a:p>
            <a:pPr algn="just">
              <a:spcBef>
                <a:spcPct val="50000"/>
              </a:spcBef>
              <a:buChar char="-"/>
            </a:pP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ea typeface="Times New Roman" panose="02020603050405020304" pitchFamily="18" charset="0"/>
              </a:rPr>
              <a:t>µ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mc¸c b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ea typeface="Times New Roman" panose="02020603050405020304" pitchFamily="18" charset="0"/>
              </a:rPr>
              <a:t>µ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i tËp:35,36,37(SGKtrang 51) </a:t>
            </a:r>
          </a:p>
          <a:p>
            <a:pPr algn="just">
              <a:spcBef>
                <a:spcPct val="50000"/>
              </a:spcBef>
              <a:buChar char="-"/>
            </a:pP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ea typeface="Times New Roman" panose="02020603050405020304" pitchFamily="18" charset="0"/>
              </a:rPr>
              <a:t>µ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m c¸c c©u hái «n </a:t>
            </a:r>
            <a:r>
              <a:rPr sz="3600" b="1" dirty="0" err="1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tËp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sz="3600" b="1" dirty="0" err="1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ch­</a:t>
            </a:r>
            <a:r>
              <a:rPr lang="en-US" sz="3600" b="1" dirty="0" err="1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ư</a:t>
            </a:r>
            <a:r>
              <a:rPr sz="3600" b="1" dirty="0" err="1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¬ng</a:t>
            </a:r>
            <a:r>
              <a:rPr sz="3600" b="1" dirty="0" smtClean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3333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.</a:t>
            </a:r>
            <a:endParaRPr sz="3600" b="1" dirty="0">
              <a:solidFill>
                <a:srgbClr val="3333CC"/>
              </a:solidFill>
              <a:latin typeface=".VnArial" panose="020B7200000000000000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/>
          <p:nvPr/>
        </p:nvSpPr>
        <p:spPr>
          <a:xfrm>
            <a:off x="4114800" y="0"/>
            <a:ext cx="5029200" cy="6592888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r>
              <a:rPr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Chúng ta có 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h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ngang tương ứng với 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hỏi.</a:t>
            </a:r>
          </a:p>
          <a:p>
            <a:pPr>
              <a:lnSpc>
                <a:spcPct val="120000"/>
              </a:lnSpc>
            </a:pP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Bạn có thể chọn câu trả lời một cách tuỳ ý m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cần theo thứ tự.</a:t>
            </a:r>
          </a:p>
          <a:p>
            <a:pPr>
              <a:lnSpc>
                <a:spcPct val="120000"/>
              </a:lnSpc>
            </a:pP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khi giải được hết các câu hỏi thì ở h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dọc </a:t>
            </a:r>
          </a:p>
          <a:p>
            <a:pPr>
              <a:lnSpc>
                <a:spcPct val="120000"/>
              </a:lnSpc>
            </a:pP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sẽ hiện lên một dãy số có ý nghĩa như lời</a:t>
            </a:r>
          </a:p>
          <a:p>
            <a:pPr>
              <a:lnSpc>
                <a:spcPct val="120000"/>
              </a:lnSpc>
            </a:pPr>
            <a:r>
              <a:rPr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gợi ý.</a:t>
            </a:r>
            <a:endParaRPr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381000" y="1524000"/>
            <a:ext cx="3581400" cy="3962400"/>
            <a:chOff x="2853" y="760"/>
            <a:chExt cx="2868" cy="2285"/>
          </a:xfrm>
        </p:grpSpPr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420" y="1327"/>
              <a:ext cx="576" cy="57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997" y="1332"/>
              <a:ext cx="576" cy="5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5145" y="2469"/>
              <a:ext cx="576" cy="57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984" y="760"/>
              <a:ext cx="576" cy="5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2853" y="1328"/>
              <a:ext cx="576" cy="57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430" y="1896"/>
              <a:ext cx="576" cy="57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002" y="1896"/>
              <a:ext cx="576" cy="5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007" y="2464"/>
              <a:ext cx="576" cy="57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583" y="2464"/>
              <a:ext cx="576" cy="57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>
              <a:solidFill>
                <a:srgbClr val="CC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1066800" y="1905000"/>
            <a:ext cx="457200" cy="3524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0" y="2743200"/>
            <a:ext cx="381000" cy="533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Oval 18"/>
          <p:cNvSpPr>
            <a:spLocks noChangeArrowheads="1"/>
          </p:cNvSpPr>
          <p:nvPr/>
        </p:nvSpPr>
        <p:spPr bwMode="auto">
          <a:xfrm>
            <a:off x="838200" y="4800600"/>
            <a:ext cx="457200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304800" y="3810000"/>
            <a:ext cx="457200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Right Arrow 17">
            <a:hlinkClick r:id="rId2" action="ppaction://hlinksldjump"/>
          </p:cNvPr>
          <p:cNvSpPr/>
          <p:nvPr/>
        </p:nvSpPr>
        <p:spPr>
          <a:xfrm>
            <a:off x="3505200" y="6400800"/>
            <a:ext cx="6096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/>
          <p:nvPr/>
        </p:nvSpPr>
        <p:spPr>
          <a:xfrm>
            <a:off x="609600" y="762000"/>
            <a:ext cx="8229600" cy="1200150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sz="36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                 có nghiệm l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= ? </a:t>
            </a:r>
            <a:endParaRPr sz="36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2209800"/>
            <a:ext cx="3886200" cy="7080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1</a:t>
            </a:r>
            <a:endParaRPr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2" action="ppaction://hlinksldjump"/>
          </p:cNvPr>
          <p:cNvSpPr/>
          <p:nvPr/>
        </p:nvSpPr>
        <p:spPr>
          <a:xfrm>
            <a:off x="8305800" y="6400800"/>
            <a:ext cx="6096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0600" y="762000"/>
            <a:ext cx="20574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|x-1| = 0 </a:t>
            </a:r>
            <a:endParaRPr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/>
          <p:nvPr/>
        </p:nvSpPr>
        <p:spPr>
          <a:xfrm>
            <a:off x="304800" y="457200"/>
            <a:ext cx="8534400" cy="1262063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sz="40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nhỏ nhất của bất phương trình:  </a:t>
            </a:r>
            <a:r>
              <a:rPr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100 ≥  0 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nhiêu ?</a:t>
            </a:r>
            <a:endParaRPr sz="3600" b="1" i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286000"/>
            <a:ext cx="4876800" cy="7080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/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100 </a:t>
            </a:r>
            <a:endParaRPr sz="4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>
            <a:off x="8305800" y="6400800"/>
            <a:ext cx="6096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1"/>
          <p:cNvSpPr txBox="1"/>
          <p:nvPr/>
        </p:nvSpPr>
        <p:spPr>
          <a:xfrm>
            <a:off x="381000" y="457200"/>
            <a:ext cx="8382000" cy="23082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sau                             </a:t>
            </a:r>
          </a:p>
          <a:p>
            <a:pPr>
              <a:spcBef>
                <a:spcPct val="50000"/>
              </a:spcBef>
            </a:pP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nghiệm duy nhất l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</a:t>
            </a:r>
            <a:r>
              <a:rPr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?</a:t>
            </a:r>
          </a:p>
          <a:p>
            <a:pPr>
              <a:spcBef>
                <a:spcPct val="50000"/>
              </a:spcBef>
            </a:pPr>
            <a:endParaRPr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91200" y="1219200"/>
            <a:ext cx="838200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sz="4000" b="1" kern="1200" cap="none" spc="0" normalizeH="0" baseline="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 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0" y="609600"/>
            <a:ext cx="2819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|x-2| =   178 - x  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>
            <a:off x="8610600" y="6400800"/>
            <a:ext cx="5334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458200" cy="23082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để : </a:t>
            </a:r>
          </a:p>
          <a:p>
            <a:pPr>
              <a:spcBef>
                <a:spcPct val="50000"/>
              </a:spcBef>
            </a:pP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spcBef>
                <a:spcPct val="50000"/>
              </a:spcBef>
            </a:pPr>
            <a:endParaRPr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943600" y="1219200"/>
            <a:ext cx="1295400" cy="708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</a:ln>
        </p:spPr>
        <p:txBody>
          <a:bodyPr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en-US" sz="4000" kern="1200" cap="none" spc="0" normalizeH="0" baseline="0" noProof="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kern="1200" cap="none" spc="0" normalizeH="0" baseline="0" noProof="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  <a:endParaRPr kumimoji="0" lang="en-US" sz="4000" b="1" kern="1200" cap="none" spc="0" normalizeH="0" baseline="0" noProof="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228600"/>
            <a:ext cx="5181600" cy="1631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</a:t>
            </a:r>
            <a:r>
              <a:rPr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– 375 | = x – 375  l</a:t>
            </a:r>
            <a:r>
              <a:rPr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à</a:t>
            </a:r>
            <a:r>
              <a:rPr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  </a:t>
            </a:r>
          </a:p>
          <a:p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</a:t>
            </a:r>
            <a:r>
              <a:rPr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     </a:t>
            </a:r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0" y="1219200"/>
            <a:ext cx="55403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</a:t>
            </a:r>
            <a:endParaRPr sz="3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7" name="Right Arrow 6">
            <a:hlinkClick r:id="rId2" action="ppaction://hlinksldjump"/>
          </p:cNvPr>
          <p:cNvSpPr/>
          <p:nvPr/>
        </p:nvSpPr>
        <p:spPr>
          <a:xfrm>
            <a:off x="8382000" y="6400800"/>
            <a:ext cx="6096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30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533400"/>
            <a:ext cx="8382000" cy="4708525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1: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Điền nội dung thích hợp v</a:t>
            </a:r>
            <a:r>
              <a:rPr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</a:t>
            </a:r>
            <a:r>
              <a:rPr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..) </a:t>
            </a:r>
          </a:p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x – 3 ≥ 0       x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x ≤ -5            x +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0</a:t>
            </a:r>
          </a:p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-2x ≥ 0          x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4/ 3x  ≥  0         x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26" name="Object 2"/>
          <p:cNvGraphicFramePr/>
          <p:nvPr/>
        </p:nvGraphicFramePr>
        <p:xfrm>
          <a:off x="2209800" y="1066800"/>
          <a:ext cx="539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r:id="rId4" imgW="215900" imgH="152400" progId="Equation.DSMT4">
                  <p:embed/>
                </p:oleObj>
              </mc:Choice>
              <mc:Fallback>
                <p:oleObj r:id="rId4" imgW="215900" imgH="152400" progId="Equation.DSMT4">
                  <p:embed/>
                  <p:pic>
                    <p:nvPicPr>
                      <p:cNvPr id="0" name="Picture 307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1066800"/>
                        <a:ext cx="5397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/>
          <p:nvPr/>
        </p:nvGraphicFramePr>
        <p:xfrm>
          <a:off x="2209800" y="1524000"/>
          <a:ext cx="539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r:id="rId6" imgW="215900" imgH="152400" progId="Equation.DSMT4">
                  <p:embed/>
                </p:oleObj>
              </mc:Choice>
              <mc:Fallback>
                <p:oleObj r:id="rId6" imgW="215900" imgH="152400" progId="Equation.DSMT4">
                  <p:embed/>
                  <p:pic>
                    <p:nvPicPr>
                      <p:cNvPr id="0" name="Picture 307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1524000"/>
                        <a:ext cx="5397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/>
          <p:nvPr/>
        </p:nvGraphicFramePr>
        <p:xfrm>
          <a:off x="2133600" y="1981200"/>
          <a:ext cx="539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r:id="rId7" imgW="215900" imgH="152400" progId="Equation.DSMT4">
                  <p:embed/>
                </p:oleObj>
              </mc:Choice>
              <mc:Fallback>
                <p:oleObj r:id="rId7" imgW="215900" imgH="152400" progId="Equation.DSMT4">
                  <p:embed/>
                  <p:pic>
                    <p:nvPicPr>
                      <p:cNvPr id="0" name="Picture 308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1981200"/>
                        <a:ext cx="5397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/>
          <p:cNvGraphicFramePr/>
          <p:nvPr/>
        </p:nvGraphicFramePr>
        <p:xfrm>
          <a:off x="2133600" y="2362200"/>
          <a:ext cx="5397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r:id="rId8" imgW="215900" imgH="152400" progId="Equation.DSMT4">
                  <p:embed/>
                </p:oleObj>
              </mc:Choice>
              <mc:Fallback>
                <p:oleObj r:id="rId8" imgW="215900" imgH="152400" progId="Equation.DSMT4">
                  <p:embed/>
                  <p:pic>
                    <p:nvPicPr>
                      <p:cNvPr id="0" name="Picture 308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2362200"/>
                        <a:ext cx="5397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81000" y="2590800"/>
            <a:ext cx="8196263" cy="2338388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endParaRPr sz="2800" dirty="0">
              <a:latin typeface="Calibri" panose="020F0502020204030204" pitchFamily="34" charset="0"/>
            </a:endParaRPr>
          </a:p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</a:t>
            </a:r>
          </a:p>
          <a:p>
            <a:endParaRPr dirty="0">
              <a:latin typeface="Calibri" panose="020F0502020204030204" pitchFamily="34" charset="0"/>
            </a:endParaRPr>
          </a:p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</a:t>
            </a:r>
          </a:p>
          <a:p>
            <a:endParaRPr dirty="0">
              <a:latin typeface="Calibri" panose="020F0502020204030204" pitchFamily="34" charset="0"/>
            </a:endParaRPr>
          </a:p>
          <a:p>
            <a:r>
              <a:rPr dirty="0">
                <a:latin typeface="Calibri" panose="020F0502020204030204" pitchFamily="34" charset="0"/>
              </a:rPr>
              <a:t>   </a:t>
            </a:r>
          </a:p>
        </p:txBody>
      </p:sp>
      <p:sp>
        <p:nvSpPr>
          <p:cNvPr id="54" name="Left Brace 53"/>
          <p:cNvSpPr/>
          <p:nvPr/>
        </p:nvSpPr>
        <p:spPr>
          <a:xfrm>
            <a:off x="2286000" y="2819400"/>
            <a:ext cx="373063" cy="106680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5" name="Object 19"/>
          <p:cNvGraphicFramePr/>
          <p:nvPr/>
        </p:nvGraphicFramePr>
        <p:xfrm>
          <a:off x="4210050" y="251142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r:id="rId9" imgW="114300" imgH="215265" progId="Equation.3">
                  <p:embed/>
                </p:oleObj>
              </mc:Choice>
              <mc:Fallback>
                <p:oleObj r:id="rId9" imgW="114300" imgH="215265" progId="Equation.3">
                  <p:embed/>
                  <p:pic>
                    <p:nvPicPr>
                      <p:cNvPr id="0" name="Picture 308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10050" y="2511425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9"/>
          <p:cNvSpPr txBox="1"/>
          <p:nvPr/>
        </p:nvSpPr>
        <p:spPr>
          <a:xfrm>
            <a:off x="1447800" y="3124200"/>
            <a:ext cx="141605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latin typeface="Times New Roman" panose="02020603050405020304" pitchFamily="18" charset="0"/>
              </a:rPr>
              <a:t>|a| = 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590800" y="2971800"/>
            <a:ext cx="3352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a ≥ 0</a:t>
            </a:r>
            <a:endParaRPr sz="2800" i="1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90800" y="3352800"/>
            <a:ext cx="3352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a &lt; 0</a:t>
            </a:r>
            <a:endParaRPr sz="2800" i="1" dirty="0">
              <a:latin typeface="Calibri" panose="020F0502020204030204" pitchFamily="34" charset="0"/>
            </a:endParaRPr>
          </a:p>
        </p:txBody>
      </p:sp>
      <p:sp>
        <p:nvSpPr>
          <p:cNvPr id="59" name="Text Box 9"/>
          <p:cNvSpPr txBox="1"/>
          <p:nvPr/>
        </p:nvSpPr>
        <p:spPr>
          <a:xfrm>
            <a:off x="990600" y="3810000"/>
            <a:ext cx="7078663" cy="11699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|x-3| = 9         x – 3 = …..  hoặc x – 3 = …….</a:t>
            </a:r>
          </a:p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                       x =  ……   hoặc x = ……..</a:t>
            </a:r>
          </a:p>
        </p:txBody>
      </p:sp>
      <p:graphicFrame>
        <p:nvGraphicFramePr>
          <p:cNvPr id="1044" name="Object 20"/>
          <p:cNvGraphicFramePr/>
          <p:nvPr/>
        </p:nvGraphicFramePr>
        <p:xfrm>
          <a:off x="2286000" y="39624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r:id="rId11" imgW="215900" imgH="152400" progId="Equation.DSMT4">
                  <p:embed/>
                </p:oleObj>
              </mc:Choice>
              <mc:Fallback>
                <p:oleObj r:id="rId11" imgW="215900" imgH="152400" progId="Equation.DSMT4">
                  <p:embed/>
                  <p:pic>
                    <p:nvPicPr>
                      <p:cNvPr id="0" name="Picture 307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0" y="3962400"/>
                        <a:ext cx="5270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5" name="Object 4"/>
          <p:cNvGraphicFramePr/>
          <p:nvPr/>
        </p:nvGraphicFramePr>
        <p:xfrm>
          <a:off x="2362200" y="4572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r:id="rId12" imgW="215900" imgH="152400" progId="Equation.DSMT4">
                  <p:embed/>
                </p:oleObj>
              </mc:Choice>
              <mc:Fallback>
                <p:oleObj r:id="rId12" imgW="215900" imgH="152400" progId="Equation.DSMT4">
                  <p:embed/>
                  <p:pic>
                    <p:nvPicPr>
                      <p:cNvPr id="0" name="Picture 308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4572000"/>
                        <a:ext cx="5270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3124200" y="9144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endParaRPr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971800" y="22098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</a:t>
            </a:r>
            <a:endParaRPr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48000" y="1752600"/>
            <a:ext cx="685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endParaRPr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76600" y="1371600"/>
            <a:ext cx="533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048000" y="2847975"/>
            <a:ext cx="9683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95600" y="3276600"/>
            <a:ext cx="9683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91000" y="3733800"/>
            <a:ext cx="669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705600" y="3733800"/>
            <a:ext cx="669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10000" y="4419600"/>
            <a:ext cx="685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48400" y="4419600"/>
            <a:ext cx="669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51" name="TextBox 27"/>
          <p:cNvSpPr txBox="1"/>
          <p:nvPr/>
        </p:nvSpPr>
        <p:spPr>
          <a:xfrm>
            <a:off x="2057400" y="5943600"/>
            <a:ext cx="25908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0" grpId="0"/>
      <p:bldP spid="54" grpId="0" animBg="1"/>
      <p:bldP spid="56" grpId="0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/>
          <p:nvPr/>
        </p:nvSpPr>
        <p:spPr>
          <a:xfrm>
            <a:off x="1371600" y="2590800"/>
            <a:ext cx="7078663" cy="1169988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|x-3| = 9         x – 3 = …..  hoặc x – 3 = …….</a:t>
            </a:r>
          </a:p>
          <a:p>
            <a:pPr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</a:rPr>
              <a:t>                       x =  ……   hoặc x = ……..</a:t>
            </a:r>
          </a:p>
        </p:txBody>
      </p:sp>
      <p:graphicFrame>
        <p:nvGraphicFramePr>
          <p:cNvPr id="5" name="Object 20"/>
          <p:cNvGraphicFramePr/>
          <p:nvPr/>
        </p:nvGraphicFramePr>
        <p:xfrm>
          <a:off x="2667000" y="27432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3" imgW="215900" imgH="152400" progId="Equation.DSMT4">
                  <p:embed/>
                </p:oleObj>
              </mc:Choice>
              <mc:Fallback>
                <p:oleObj r:id="rId3" imgW="215900" imgH="152400" progId="Equation.DSMT4">
                  <p:embed/>
                  <p:pic>
                    <p:nvPicPr>
                      <p:cNvPr id="0" name="Picture 308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2743200"/>
                        <a:ext cx="5270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/>
          <p:nvPr/>
        </p:nvGraphicFramePr>
        <p:xfrm>
          <a:off x="2743200" y="33528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5" imgW="215900" imgH="152400" progId="Equation.DSMT4">
                  <p:embed/>
                </p:oleObj>
              </mc:Choice>
              <mc:Fallback>
                <p:oleObj r:id="rId5" imgW="215900" imgH="152400" progId="Equation.DSMT4">
                  <p:embed/>
                  <p:pic>
                    <p:nvPicPr>
                      <p:cNvPr id="0" name="Picture 30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3352800"/>
                        <a:ext cx="527050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0" y="2514600"/>
            <a:ext cx="669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2514600"/>
            <a:ext cx="669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3200400"/>
            <a:ext cx="685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3200400"/>
            <a:ext cx="6699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1905000"/>
            <a:ext cx="8839200" cy="19383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r>
              <a:rPr sz="4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Ta biết cách giải pt chứa dấu GTTĐ :</a:t>
            </a:r>
          </a:p>
          <a:p>
            <a:r>
              <a:rPr sz="4000" dirty="0">
                <a:solidFill>
                  <a:srgbClr val="FFFF00"/>
                </a:solidFill>
                <a:latin typeface="Times New Roman" panose="02020603050405020304" pitchFamily="18" charset="0"/>
              </a:rPr>
              <a:t> |x-3| = 9 có dạng </a:t>
            </a:r>
            <a:r>
              <a:rPr sz="4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|A| = k với k là hằng số 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962400"/>
            <a:ext cx="8534400" cy="25542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sz="4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Vậy còn pt dạng |A(x)| = B(x) với B(x) là biểu thức chứa x </a:t>
            </a:r>
          </a:p>
          <a:p>
            <a:r>
              <a:rPr sz="4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( chẳng hạn |x-3| = 9 – 2x ) thì giải như thế nào  ?</a:t>
            </a:r>
            <a:endParaRPr sz="4000" b="1" i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4"/>
          <p:cNvSpPr txBox="1"/>
          <p:nvPr/>
        </p:nvSpPr>
        <p:spPr>
          <a:xfrm>
            <a:off x="228600" y="376238"/>
            <a:ext cx="873125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5: PHƯƠNG TRÌNH CHỨA DẤU GIÁ TRỊ TUYỆT ĐỐI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990600"/>
            <a:ext cx="46926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về giá trị tuyệt đối</a:t>
            </a:r>
            <a:endParaRPr sz="28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524000"/>
            <a:ext cx="8207375" cy="9540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 trị tuyệt đối của số    , kí hiệu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được định nghĩa</a:t>
            </a:r>
          </a:p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Object 3"/>
          <p:cNvGraphicFramePr/>
          <p:nvPr/>
        </p:nvGraphicFramePr>
        <p:xfrm>
          <a:off x="3657600" y="1676400"/>
          <a:ext cx="3603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r:id="rId3" imgW="215900" imgH="228600" progId="Equation.DSMT4">
                  <p:embed/>
                </p:oleObj>
              </mc:Choice>
              <mc:Fallback>
                <p:oleObj r:id="rId3" imgW="215900" imgH="228600" progId="Equation.DSMT4">
                  <p:embed/>
                  <p:pic>
                    <p:nvPicPr>
                      <p:cNvPr id="0" name="Picture 308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57600" y="1676400"/>
                        <a:ext cx="360363" cy="381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/>
          <p:nvPr/>
        </p:nvGraphicFramePr>
        <p:xfrm>
          <a:off x="5486400" y="1447800"/>
          <a:ext cx="482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r:id="rId5" imgW="330200" imgH="469900" progId="Equation.DSMT4">
                  <p:embed/>
                </p:oleObj>
              </mc:Choice>
              <mc:Fallback>
                <p:oleObj r:id="rId5" imgW="330200" imgH="469900" progId="Equation.DSMT4">
                  <p:embed/>
                  <p:pic>
                    <p:nvPicPr>
                      <p:cNvPr id="0" name="Picture 308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6400" y="1447800"/>
                        <a:ext cx="482600" cy="685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/>
          <p:nvPr/>
        </p:nvGraphicFramePr>
        <p:xfrm>
          <a:off x="2846388" y="2165350"/>
          <a:ext cx="2501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r:id="rId7" imgW="2500630" imgH="951865" progId="Equation.DSMT4">
                  <p:embed/>
                </p:oleObj>
              </mc:Choice>
              <mc:Fallback>
                <p:oleObj r:id="rId7" imgW="2500630" imgH="951865" progId="Equation.DSMT4">
                  <p:embed/>
                  <p:pic>
                    <p:nvPicPr>
                      <p:cNvPr id="0" name="Picture 308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46388" y="2165350"/>
                        <a:ext cx="2501900" cy="9525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6"/>
          <p:cNvGraphicFramePr/>
          <p:nvPr/>
        </p:nvGraphicFramePr>
        <p:xfrm>
          <a:off x="533400" y="3810000"/>
          <a:ext cx="13906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r:id="rId9" imgW="901065" imgH="444500" progId="Equation.DSMT4">
                  <p:embed/>
                </p:oleObj>
              </mc:Choice>
              <mc:Fallback>
                <p:oleObj r:id="rId9" imgW="901065" imgH="444500" progId="Equation.DSMT4">
                  <p:embed/>
                  <p:pic>
                    <p:nvPicPr>
                      <p:cNvPr id="0" name="Picture 309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" y="3810000"/>
                        <a:ext cx="1390650" cy="685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/>
          <p:cNvGraphicFramePr/>
          <p:nvPr/>
        </p:nvGraphicFramePr>
        <p:xfrm>
          <a:off x="4581525" y="3898900"/>
          <a:ext cx="126206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r:id="rId11" imgW="939165" imgH="444500" progId="Equation.DSMT4">
                  <p:embed/>
                </p:oleObj>
              </mc:Choice>
              <mc:Fallback>
                <p:oleObj r:id="rId11" imgW="939165" imgH="444500" progId="Equation.DSMT4">
                  <p:embed/>
                  <p:pic>
                    <p:nvPicPr>
                      <p:cNvPr id="0" name="Picture 308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81525" y="3898900"/>
                        <a:ext cx="1262063" cy="596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8"/>
          <p:cNvGraphicFramePr/>
          <p:nvPr/>
        </p:nvGraphicFramePr>
        <p:xfrm>
          <a:off x="1981200" y="4800600"/>
          <a:ext cx="1608138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r:id="rId13" imgW="1358265" imgH="444500" progId="Equation.DSMT4">
                  <p:embed/>
                </p:oleObj>
              </mc:Choice>
              <mc:Fallback>
                <p:oleObj r:id="rId13" imgW="1358265" imgH="444500" progId="Equation.DSMT4">
                  <p:embed/>
                  <p:pic>
                    <p:nvPicPr>
                      <p:cNvPr id="0" name="Picture 309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81200" y="4800600"/>
                        <a:ext cx="1608138" cy="5254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1788" y="3200400"/>
            <a:ext cx="2951162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các giá trị sau: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5000" y="3962400"/>
            <a:ext cx="582613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3962400"/>
            <a:ext cx="363538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0788" y="4800600"/>
            <a:ext cx="32067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0969" name="Object 9"/>
          <p:cNvGraphicFramePr/>
          <p:nvPr/>
        </p:nvGraphicFramePr>
        <p:xfrm>
          <a:off x="2133600" y="3886200"/>
          <a:ext cx="43338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15" imgW="190500" imgH="292100" progId="Equation.DSMT4">
                  <p:embed/>
                </p:oleObj>
              </mc:Choice>
              <mc:Fallback>
                <p:oleObj r:id="rId15" imgW="190500" imgH="292100" progId="Equation.DSMT4">
                  <p:embed/>
                  <p:pic>
                    <p:nvPicPr>
                      <p:cNvPr id="0" name="Picture 309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33600" y="3886200"/>
                        <a:ext cx="433388" cy="425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10"/>
          <p:cNvGraphicFramePr/>
          <p:nvPr>
            <p:extLst>
              <p:ext uri="{D42A27DB-BD31-4B8C-83A1-F6EECF244321}">
                <p14:modId xmlns:p14="http://schemas.microsoft.com/office/powerpoint/2010/main" val="9378526"/>
              </p:ext>
            </p:extLst>
          </p:nvPr>
        </p:nvGraphicFramePr>
        <p:xfrm>
          <a:off x="6172200" y="3962400"/>
          <a:ext cx="3810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r:id="rId17" imgW="190500" imgH="292100" progId="Equation.DSMT4">
                  <p:embed/>
                </p:oleObj>
              </mc:Choice>
              <mc:Fallback>
                <p:oleObj r:id="rId17" imgW="190500" imgH="292100" progId="Equation.DSMT4">
                  <p:embed/>
                  <p:pic>
                    <p:nvPicPr>
                      <p:cNvPr id="0" name="Picture 309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72200" y="3962400"/>
                        <a:ext cx="381000" cy="3952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1" name="Object 11"/>
          <p:cNvGraphicFramePr/>
          <p:nvPr/>
        </p:nvGraphicFramePr>
        <p:xfrm>
          <a:off x="3938588" y="4859338"/>
          <a:ext cx="23241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r:id="rId19" imgW="1803400" imgH="368300" progId="Equation.DSMT4">
                  <p:embed/>
                </p:oleObj>
              </mc:Choice>
              <mc:Fallback>
                <p:oleObj r:id="rId19" imgW="1803400" imgH="368300" progId="Equation.DSMT4">
                  <p:embed/>
                  <p:pic>
                    <p:nvPicPr>
                      <p:cNvPr id="0" name="Picture 3095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938588" y="4859338"/>
                        <a:ext cx="2324100" cy="4746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1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Box 10"/>
          <p:cNvSpPr txBox="1"/>
          <p:nvPr/>
        </p:nvSpPr>
        <p:spPr>
          <a:xfrm>
            <a:off x="0" y="1752600"/>
            <a:ext cx="9144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Áp dụng: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Bỏ dấu giá trị tuyệt đối v</a:t>
            </a:r>
            <a:r>
              <a:rPr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rút gọn biểu thức sau:</a:t>
            </a:r>
            <a:endParaRPr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05" name="Rectangle 9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4106" name="Rectangle 11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4107" name="Rectangle 18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4108" name="Rectangle 30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dirty="0">
              <a:latin typeface="Calibri" panose="020F0502020204030204" pitchFamily="34" charset="0"/>
            </a:endParaRPr>
          </a:p>
        </p:txBody>
      </p:sp>
      <p:graphicFrame>
        <p:nvGraphicFramePr>
          <p:cNvPr id="4098" name="Object 29"/>
          <p:cNvGraphicFramePr/>
          <p:nvPr/>
        </p:nvGraphicFramePr>
        <p:xfrm>
          <a:off x="228600" y="2362200"/>
          <a:ext cx="411480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r:id="rId4" imgW="4087495" imgH="546100" progId="Equation.DSMT4">
                  <p:embed/>
                </p:oleObj>
              </mc:Choice>
              <mc:Fallback>
                <p:oleObj r:id="rId4" imgW="4087495" imgH="546100" progId="Equation.DSMT4">
                  <p:embed/>
                  <p:pic>
                    <p:nvPicPr>
                      <p:cNvPr id="0" name="Picture 309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2362200"/>
                        <a:ext cx="4114800" cy="6175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Rectangle 32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endParaRPr dirty="0">
              <a:latin typeface="Calibri" panose="020F0502020204030204" pitchFamily="34" charset="0"/>
            </a:endParaRPr>
          </a:p>
        </p:txBody>
      </p:sp>
      <p:graphicFrame>
        <p:nvGraphicFramePr>
          <p:cNvPr id="4099" name="Object 33"/>
          <p:cNvGraphicFramePr/>
          <p:nvPr/>
        </p:nvGraphicFramePr>
        <p:xfrm>
          <a:off x="4724400" y="2362200"/>
          <a:ext cx="441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r:id="rId6" imgW="4112895" imgH="520700" progId="Equation.DSMT4">
                  <p:embed/>
                </p:oleObj>
              </mc:Choice>
              <mc:Fallback>
                <p:oleObj r:id="rId6" imgW="4112895" imgH="520700" progId="Equation.DSMT4">
                  <p:embed/>
                  <p:pic>
                    <p:nvPicPr>
                      <p:cNvPr id="0" name="Picture 309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24400" y="2362200"/>
                        <a:ext cx="44196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28"/>
          <p:cNvSpPr txBox="1"/>
          <p:nvPr/>
        </p:nvSpPr>
        <p:spPr>
          <a:xfrm>
            <a:off x="228600" y="0"/>
            <a:ext cx="87312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5: PHƯƠNG TRÌNH CHỨA DẤU GIÁ TRỊ TUYỆT ĐỐI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100" name="Object 4"/>
          <p:cNvGraphicFramePr/>
          <p:nvPr/>
        </p:nvGraphicFramePr>
        <p:xfrm>
          <a:off x="3009900" y="1003300"/>
          <a:ext cx="91440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r:id="rId8" imgW="186690" imgH="319405" progId="Equation.DSMT4">
                  <p:embed/>
                </p:oleObj>
              </mc:Choice>
              <mc:Fallback>
                <p:oleObj r:id="rId8" imgW="186690" imgH="319405" progId="Equation.DSMT4">
                  <p:embed/>
                  <p:pic>
                    <p:nvPicPr>
                      <p:cNvPr id="0" name="Picture 309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09900" y="1003300"/>
                        <a:ext cx="914400" cy="3190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5"/>
          <p:cNvSpPr txBox="1"/>
          <p:nvPr/>
        </p:nvSpPr>
        <p:spPr>
          <a:xfrm>
            <a:off x="152400" y="3276600"/>
            <a:ext cx="4533900" cy="1643063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Khi x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3, ta có  x - 3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</a:p>
          <a:p>
            <a:pPr>
              <a:spcBef>
                <a:spcPct val="3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nên x - 3=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</a:t>
            </a:r>
          </a:p>
          <a:p>
            <a:pPr>
              <a:spcBef>
                <a:spcPct val="3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Vậy: A 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...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+ x - 2 =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91000" y="2743200"/>
            <a:ext cx="13716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endParaRPr sz="32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Object 5"/>
          <p:cNvGraphicFramePr/>
          <p:nvPr/>
        </p:nvGraphicFramePr>
        <p:xfrm>
          <a:off x="1905000" y="533400"/>
          <a:ext cx="4419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r:id="rId10" imgW="2500630" imgH="951865" progId="Equation.DSMT4">
                  <p:embed/>
                </p:oleObj>
              </mc:Choice>
              <mc:Fallback>
                <p:oleObj r:id="rId10" imgW="2500630" imgH="951865" progId="Equation.DSMT4">
                  <p:embed/>
                  <p:pic>
                    <p:nvPicPr>
                      <p:cNvPr id="0" name="Picture 310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05000" y="533400"/>
                        <a:ext cx="4419600" cy="12192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26"/>
          <p:cNvSpPr txBox="1"/>
          <p:nvPr/>
        </p:nvSpPr>
        <p:spPr>
          <a:xfrm>
            <a:off x="4648200" y="3276600"/>
            <a:ext cx="4495800" cy="1643063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Khi x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&gt; 0, ta có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>
              <a:spcBef>
                <a:spcPct val="3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nên -2x =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3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Vậy:B = 4x + 5 +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5029200"/>
            <a:ext cx="6400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tự :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 gọn các biểu thức sau: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Object 16"/>
          <p:cNvGraphicFramePr/>
          <p:nvPr/>
        </p:nvGraphicFramePr>
        <p:xfrm>
          <a:off x="0" y="5715000"/>
          <a:ext cx="4191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r:id="rId12" imgW="4165600" imgH="469900" progId="Equation.DSMT4">
                  <p:embed/>
                </p:oleObj>
              </mc:Choice>
              <mc:Fallback>
                <p:oleObj r:id="rId12" imgW="4165600" imgH="469900" progId="Equation.DSMT4">
                  <p:embed/>
                  <p:pic>
                    <p:nvPicPr>
                      <p:cNvPr id="0" name="Picture 309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0" y="5715000"/>
                        <a:ext cx="4191000" cy="539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7"/>
          <p:cNvGraphicFramePr/>
          <p:nvPr/>
        </p:nvGraphicFramePr>
        <p:xfrm>
          <a:off x="4495800" y="5715000"/>
          <a:ext cx="44196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r:id="rId14" imgW="4330700" imgH="469900" progId="Equation.DSMT4">
                  <p:embed/>
                </p:oleObj>
              </mc:Choice>
              <mc:Fallback>
                <p:oleObj r:id="rId14" imgW="4330700" imgH="469900" progId="Equation.DSMT4">
                  <p:embed/>
                  <p:pic>
                    <p:nvPicPr>
                      <p:cNvPr id="0" name="Picture 309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95800" y="5715000"/>
                        <a:ext cx="4419600" cy="539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228600" y="5181600"/>
            <a:ext cx="611188" cy="319088"/>
          </a:xfrm>
          <a:prstGeom prst="rect">
            <a:avLst/>
          </a:prstGeom>
          <a:noFill/>
          <a:ln w="19050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0" y="3200400"/>
            <a:ext cx="5238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</a:t>
            </a:r>
            <a:endParaRPr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3810000"/>
            <a:ext cx="1143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- 3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0" y="4343400"/>
            <a:ext cx="1143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- 3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7600" y="4343400"/>
            <a:ext cx="1295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 - 5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3276600"/>
            <a:ext cx="1447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- 2x &lt; 0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29400" y="3810000"/>
            <a:ext cx="1447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-(- 2x )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29600" y="3810000"/>
            <a:ext cx="685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39000" y="4343400"/>
            <a:ext cx="685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77200" y="4343400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6x + 5</a:t>
            </a:r>
            <a:endParaRPr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" grpId="0"/>
      <p:bldP spid="12" grpId="0" animBg="1"/>
      <p:bldP spid="13" grpId="0"/>
      <p:bldP spid="18" grpId="0" animBg="1"/>
      <p:bldP spid="19" grpId="0"/>
      <p:bldP spid="22" grpId="0" animBg="1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Box 3"/>
          <p:cNvSpPr txBox="1"/>
          <p:nvPr/>
        </p:nvSpPr>
        <p:spPr>
          <a:xfrm>
            <a:off x="412750" y="304800"/>
            <a:ext cx="873125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5: PHƯƠNG TRÌNH CHỨA DẤU GIÁ TRỊ TUYỆT ĐỐI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9" name="TextBox 18"/>
          <p:cNvSpPr txBox="1"/>
          <p:nvPr/>
        </p:nvSpPr>
        <p:spPr>
          <a:xfrm>
            <a:off x="1397000" y="1066800"/>
            <a:ext cx="3992563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Rút gọn các biểu thức sau: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22" name="Object 16"/>
          <p:cNvGraphicFramePr/>
          <p:nvPr/>
        </p:nvGraphicFramePr>
        <p:xfrm>
          <a:off x="1993900" y="1663700"/>
          <a:ext cx="4152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r:id="rId3" imgW="4165600" imgH="469900" progId="Equation.DSMT4">
                  <p:embed/>
                </p:oleObj>
              </mc:Choice>
              <mc:Fallback>
                <p:oleObj r:id="rId3" imgW="4165600" imgH="469900" progId="Equation.DSMT4">
                  <p:embed/>
                  <p:pic>
                    <p:nvPicPr>
                      <p:cNvPr id="0" name="Picture 310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93900" y="1663700"/>
                        <a:ext cx="4152900" cy="469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17"/>
          <p:cNvGraphicFramePr/>
          <p:nvPr/>
        </p:nvGraphicFramePr>
        <p:xfrm>
          <a:off x="2006600" y="2197100"/>
          <a:ext cx="43180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r:id="rId5" imgW="4330700" imgH="469900" progId="Equation.DSMT4">
                  <p:embed/>
                </p:oleObj>
              </mc:Choice>
              <mc:Fallback>
                <p:oleObj r:id="rId5" imgW="4330700" imgH="469900" progId="Equation.DSMT4">
                  <p:embed/>
                  <p:pic>
                    <p:nvPicPr>
                      <p:cNvPr id="0" name="Picture 310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6600" y="2197100"/>
                        <a:ext cx="4318000" cy="469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863600" y="1143000"/>
            <a:ext cx="533400" cy="381000"/>
          </a:xfrm>
          <a:prstGeom prst="rect">
            <a:avLst/>
          </a:prstGeom>
          <a:noFill/>
          <a:ln w="19050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?1</a:t>
            </a:r>
          </a:p>
        </p:txBody>
      </p:sp>
      <p:sp>
        <p:nvSpPr>
          <p:cNvPr id="5131" name="TextBox 23"/>
          <p:cNvSpPr txBox="1"/>
          <p:nvPr/>
        </p:nvSpPr>
        <p:spPr>
          <a:xfrm>
            <a:off x="3733800" y="2806700"/>
            <a:ext cx="1219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sz="24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24" name="Object 19"/>
          <p:cNvGraphicFramePr/>
          <p:nvPr/>
        </p:nvGraphicFramePr>
        <p:xfrm>
          <a:off x="622300" y="3327400"/>
          <a:ext cx="7150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r:id="rId7" imgW="7150100" imgH="469900" progId="Equation.DSMT4">
                  <p:embed/>
                </p:oleObj>
              </mc:Choice>
              <mc:Fallback>
                <p:oleObj r:id="rId7" imgW="7150100" imgH="469900" progId="Equation.DSMT4">
                  <p:embed/>
                  <p:pic>
                    <p:nvPicPr>
                      <p:cNvPr id="0" name="Picture 310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2300" y="3327400"/>
                        <a:ext cx="7150100" cy="469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20"/>
          <p:cNvGraphicFramePr/>
          <p:nvPr/>
        </p:nvGraphicFramePr>
        <p:xfrm>
          <a:off x="1752600" y="3797300"/>
          <a:ext cx="554513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r:id="rId9" imgW="5562600" imgH="469900" progId="Equation.DSMT4">
                  <p:embed/>
                </p:oleObj>
              </mc:Choice>
              <mc:Fallback>
                <p:oleObj r:id="rId9" imgW="5562600" imgH="469900" progId="Equation.DSMT4">
                  <p:embed/>
                  <p:pic>
                    <p:nvPicPr>
                      <p:cNvPr id="0" name="Picture 310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52600" y="3797300"/>
                        <a:ext cx="5545138" cy="469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21"/>
          <p:cNvGraphicFramePr/>
          <p:nvPr/>
        </p:nvGraphicFramePr>
        <p:xfrm>
          <a:off x="304800" y="4343400"/>
          <a:ext cx="84582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r:id="rId11" imgW="7874000" imgH="977900" progId="Equation.DSMT4">
                  <p:embed/>
                </p:oleObj>
              </mc:Choice>
              <mc:Fallback>
                <p:oleObj r:id="rId11" imgW="7874000" imgH="977900" progId="Equation.DSMT4">
                  <p:embed/>
                  <p:pic>
                    <p:nvPicPr>
                      <p:cNvPr id="0" name="Picture 310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4800" y="4343400"/>
                        <a:ext cx="8458200" cy="977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23"/>
          <p:cNvGraphicFramePr/>
          <p:nvPr/>
        </p:nvGraphicFramePr>
        <p:xfrm>
          <a:off x="1676400" y="5397500"/>
          <a:ext cx="630555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r:id="rId13" imgW="6324600" imgH="469900" progId="Equation.DSMT4">
                  <p:embed/>
                </p:oleObj>
              </mc:Choice>
              <mc:Fallback>
                <p:oleObj r:id="rId13" imgW="6324600" imgH="469900" progId="Equation.DSMT4">
                  <p:embed/>
                  <p:pic>
                    <p:nvPicPr>
                      <p:cNvPr id="0" name="Picture 310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76400" y="5397500"/>
                        <a:ext cx="6305550" cy="469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5129" grpId="0"/>
      <p:bldP spid="23" grpId="0" animBg="1"/>
      <p:bldP spid="5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1" name="Text Box 69"/>
          <p:cNvSpPr txBox="1"/>
          <p:nvPr/>
        </p:nvSpPr>
        <p:spPr>
          <a:xfrm>
            <a:off x="0" y="685800"/>
            <a:ext cx="6629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giải phương trình trên theo gợi ý :</a:t>
            </a:r>
            <a:endParaRPr sz="2800" b="1" i="1" u="sng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582" name="Text Box 70"/>
          <p:cNvSpPr txBox="1"/>
          <p:nvPr/>
        </p:nvSpPr>
        <p:spPr>
          <a:xfrm>
            <a:off x="0" y="1143000"/>
            <a:ext cx="7620000" cy="996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Nếu 3x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0  x  0 khi đó : |5x|=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</a:p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Phương trình (1) có dạng 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     = 3x + 8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2" name="Group 78"/>
          <p:cNvGrpSpPr/>
          <p:nvPr/>
        </p:nvGrpSpPr>
        <p:grpSpPr bwMode="auto">
          <a:xfrm>
            <a:off x="228601" y="152400"/>
            <a:ext cx="7162800" cy="523875"/>
            <a:chOff x="-55" y="-84"/>
            <a:chExt cx="4113" cy="3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1275" name="Text Box 67"/>
            <p:cNvSpPr txBox="1">
              <a:spLocks noChangeArrowheads="1"/>
            </p:cNvSpPr>
            <p:nvPr/>
          </p:nvSpPr>
          <p:spPr bwMode="auto">
            <a:xfrm>
              <a:off x="-55" y="-84"/>
              <a:ext cx="3773" cy="330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277" name="Text Box 71"/>
            <p:cNvSpPr txBox="1">
              <a:spLocks noChangeArrowheads="1"/>
            </p:cNvSpPr>
            <p:nvPr/>
          </p:nvSpPr>
          <p:spPr bwMode="auto">
            <a:xfrm>
              <a:off x="3718" y="-84"/>
              <a:ext cx="340" cy="330"/>
            </a:xfrm>
            <a:prstGeom prst="rect">
              <a:avLst/>
            </a:prstGeom>
            <a:grp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(1)</a:t>
              </a:r>
            </a:p>
          </p:txBody>
        </p:sp>
      </p:grpSp>
      <p:sp>
        <p:nvSpPr>
          <p:cNvPr id="64584" name="Text Box 72"/>
          <p:cNvSpPr txBox="1"/>
          <p:nvPr/>
        </p:nvSpPr>
        <p:spPr>
          <a:xfrm>
            <a:off x="3657600" y="1981200"/>
            <a:ext cx="2971800" cy="14716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........=   8</a:t>
            </a:r>
          </a:p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=   8</a:t>
            </a:r>
          </a:p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x    =  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4585" name="Text Box 73"/>
          <p:cNvSpPr txBox="1"/>
          <p:nvPr/>
        </p:nvSpPr>
        <p:spPr>
          <a:xfrm>
            <a:off x="5772150" y="2895600"/>
            <a:ext cx="35052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đk: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 0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586" name="Text Box 74"/>
          <p:cNvSpPr txBox="1"/>
          <p:nvPr/>
        </p:nvSpPr>
        <p:spPr>
          <a:xfrm>
            <a:off x="0" y="3352800"/>
            <a:ext cx="6781800" cy="996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Nếu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&lt; 0  x &lt; 0 khi đó  |5x|=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………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Phương trình (1) có dạng 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   = 3x + 8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4587" name="Text Box 75"/>
          <p:cNvSpPr txBox="1"/>
          <p:nvPr/>
        </p:nvSpPr>
        <p:spPr>
          <a:xfrm>
            <a:off x="3429000" y="4191000"/>
            <a:ext cx="2971800" cy="14716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  8</a:t>
            </a:r>
          </a:p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..  =   8</a:t>
            </a:r>
          </a:p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x     =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……</a:t>
            </a:r>
          </a:p>
        </p:txBody>
      </p:sp>
      <p:sp>
        <p:nvSpPr>
          <p:cNvPr id="64588" name="Text Box 76"/>
          <p:cNvSpPr txBox="1"/>
          <p:nvPr/>
        </p:nvSpPr>
        <p:spPr>
          <a:xfrm>
            <a:off x="5949950" y="5029200"/>
            <a:ext cx="319405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đk:x &lt; 0)</a:t>
            </a:r>
            <a:endParaRPr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4589" name="Text Box 77"/>
          <p:cNvSpPr txBox="1"/>
          <p:nvPr/>
        </p:nvSpPr>
        <p:spPr>
          <a:xfrm>
            <a:off x="381000" y="5486400"/>
            <a:ext cx="8229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(1)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 = { 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.}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251" name="Rectangle 13"/>
          <p:cNvSpPr/>
          <p:nvPr/>
        </p:nvSpPr>
        <p:spPr>
          <a:xfrm>
            <a:off x="4724400" y="152400"/>
            <a:ext cx="2438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|5x|= 3x +  8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5105400"/>
            <a:ext cx="762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16002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1981200"/>
            <a:ext cx="1524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 – 3x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19600" y="24384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1600" y="28956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9800" y="2895600"/>
            <a:ext cx="2057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 mãn</a:t>
            </a:r>
            <a:endParaRPr sz="28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5029200"/>
            <a:ext cx="2057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 mãn</a:t>
            </a:r>
            <a:endParaRPr sz="2800" b="1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38800" y="33528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38600" y="37338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62400" y="4191000"/>
            <a:ext cx="1600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-5x – 3x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200" y="46482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62600" y="11430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5x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86600" y="5486400"/>
            <a:ext cx="121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-1; 4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3000" y="3352800"/>
            <a:ext cx="990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" name="Group 78"/>
          <p:cNvGrpSpPr/>
          <p:nvPr/>
        </p:nvGrpSpPr>
        <p:grpSpPr bwMode="auto">
          <a:xfrm>
            <a:off x="609600" y="6334125"/>
            <a:ext cx="7537490" cy="523875"/>
            <a:chOff x="-119" y="-84"/>
            <a:chExt cx="3531" cy="3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9" name="Text Box 67"/>
            <p:cNvSpPr txBox="1">
              <a:spLocks noChangeArrowheads="1"/>
            </p:cNvSpPr>
            <p:nvPr/>
          </p:nvSpPr>
          <p:spPr bwMode="auto">
            <a:xfrm>
              <a:off x="-119" y="-84"/>
              <a:ext cx="3248" cy="330"/>
            </a:xfrm>
            <a:prstGeom prst="rect">
              <a:avLst/>
            </a:prstGeom>
            <a:solidFill>
              <a:srgbClr val="002060"/>
            </a:solidFill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: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0" name="Text Box 71"/>
            <p:cNvSpPr txBox="1">
              <a:spLocks noChangeArrowheads="1"/>
            </p:cNvSpPr>
            <p:nvPr/>
          </p:nvSpPr>
          <p:spPr bwMode="auto">
            <a:xfrm>
              <a:off x="3129" y="-84"/>
              <a:ext cx="283" cy="330"/>
            </a:xfrm>
            <a:prstGeom prst="rect">
              <a:avLst/>
            </a:prstGeom>
            <a:solidFill>
              <a:srgbClr val="002060"/>
            </a:solidFill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(2)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953000" y="6334125"/>
            <a:ext cx="2438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|x-3|= 9 - 2x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Bevel 31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01:00</a:t>
            </a:r>
          </a:p>
        </p:txBody>
      </p:sp>
      <p:sp>
        <p:nvSpPr>
          <p:cNvPr id="34" name="Bevel 33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00:59</a:t>
            </a:r>
          </a:p>
        </p:txBody>
      </p:sp>
      <p:sp>
        <p:nvSpPr>
          <p:cNvPr id="35" name="Bevel 34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00:58</a:t>
            </a:r>
          </a:p>
        </p:txBody>
      </p:sp>
      <p:sp>
        <p:nvSpPr>
          <p:cNvPr id="36" name="Bevel 35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00:57</a:t>
            </a:r>
          </a:p>
        </p:txBody>
      </p:sp>
      <p:sp>
        <p:nvSpPr>
          <p:cNvPr id="37" name="Bevel 36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00:56</a:t>
            </a:r>
          </a:p>
        </p:txBody>
      </p:sp>
      <p:sp>
        <p:nvSpPr>
          <p:cNvPr id="38" name="Bevel 37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00:55</a:t>
            </a:r>
          </a:p>
        </p:txBody>
      </p:sp>
      <p:sp>
        <p:nvSpPr>
          <p:cNvPr id="39" name="Bevel 38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00:54</a:t>
            </a:r>
          </a:p>
        </p:txBody>
      </p:sp>
      <p:sp>
        <p:nvSpPr>
          <p:cNvPr id="40" name="Bevel 39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00:53</a:t>
            </a:r>
          </a:p>
        </p:txBody>
      </p:sp>
      <p:sp>
        <p:nvSpPr>
          <p:cNvPr id="41" name="Bevel 40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00:52</a:t>
            </a:r>
          </a:p>
        </p:txBody>
      </p:sp>
      <p:sp>
        <p:nvSpPr>
          <p:cNvPr id="42" name="Bevel 41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00:51</a:t>
            </a:r>
          </a:p>
        </p:txBody>
      </p:sp>
      <p:sp>
        <p:nvSpPr>
          <p:cNvPr id="43" name="Bevel 42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00:50</a:t>
            </a:r>
          </a:p>
        </p:txBody>
      </p:sp>
      <p:sp>
        <p:nvSpPr>
          <p:cNvPr id="44" name="Bevel 43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00:49</a:t>
            </a:r>
          </a:p>
        </p:txBody>
      </p:sp>
      <p:sp>
        <p:nvSpPr>
          <p:cNvPr id="45" name="Bevel 44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00:48</a:t>
            </a:r>
          </a:p>
        </p:txBody>
      </p:sp>
      <p:sp>
        <p:nvSpPr>
          <p:cNvPr id="46" name="Bevel 45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00:47</a:t>
            </a:r>
          </a:p>
        </p:txBody>
      </p:sp>
      <p:sp>
        <p:nvSpPr>
          <p:cNvPr id="47" name="Bevel 46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00:46</a:t>
            </a:r>
          </a:p>
        </p:txBody>
      </p:sp>
      <p:sp>
        <p:nvSpPr>
          <p:cNvPr id="48" name="Bevel 47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00:45</a:t>
            </a:r>
          </a:p>
        </p:txBody>
      </p:sp>
      <p:sp>
        <p:nvSpPr>
          <p:cNvPr id="49" name="Bevel 48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00:44</a:t>
            </a:r>
          </a:p>
        </p:txBody>
      </p:sp>
      <p:sp>
        <p:nvSpPr>
          <p:cNvPr id="50" name="Bevel 49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00:43</a:t>
            </a:r>
          </a:p>
        </p:txBody>
      </p:sp>
      <p:sp>
        <p:nvSpPr>
          <p:cNvPr id="51" name="Bevel 50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00:42</a:t>
            </a:r>
          </a:p>
        </p:txBody>
      </p:sp>
      <p:sp>
        <p:nvSpPr>
          <p:cNvPr id="52" name="Bevel 51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00:41</a:t>
            </a:r>
          </a:p>
        </p:txBody>
      </p:sp>
      <p:sp>
        <p:nvSpPr>
          <p:cNvPr id="53" name="Bevel 52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00:40</a:t>
            </a:r>
          </a:p>
        </p:txBody>
      </p:sp>
      <p:sp>
        <p:nvSpPr>
          <p:cNvPr id="54" name="Bevel 53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00:39</a:t>
            </a:r>
          </a:p>
        </p:txBody>
      </p:sp>
      <p:sp>
        <p:nvSpPr>
          <p:cNvPr id="55" name="Bevel 54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00:38</a:t>
            </a:r>
          </a:p>
        </p:txBody>
      </p:sp>
      <p:sp>
        <p:nvSpPr>
          <p:cNvPr id="56" name="Bevel 55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00:37</a:t>
            </a:r>
          </a:p>
        </p:txBody>
      </p:sp>
      <p:sp>
        <p:nvSpPr>
          <p:cNvPr id="57" name="Bevel 56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00:36</a:t>
            </a:r>
          </a:p>
        </p:txBody>
      </p:sp>
      <p:sp>
        <p:nvSpPr>
          <p:cNvPr id="58" name="Bevel 57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00:35</a:t>
            </a:r>
          </a:p>
        </p:txBody>
      </p:sp>
      <p:sp>
        <p:nvSpPr>
          <p:cNvPr id="59" name="Bevel 58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00:34</a:t>
            </a:r>
          </a:p>
        </p:txBody>
      </p:sp>
      <p:sp>
        <p:nvSpPr>
          <p:cNvPr id="60" name="Bevel 59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00:33</a:t>
            </a:r>
          </a:p>
        </p:txBody>
      </p:sp>
      <p:sp>
        <p:nvSpPr>
          <p:cNvPr id="61" name="Bevel 60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00:32</a:t>
            </a:r>
          </a:p>
        </p:txBody>
      </p:sp>
      <p:sp>
        <p:nvSpPr>
          <p:cNvPr id="62" name="Bevel 61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00:31</a:t>
            </a:r>
          </a:p>
        </p:txBody>
      </p:sp>
      <p:sp>
        <p:nvSpPr>
          <p:cNvPr id="63" name="Bevel 62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00:30</a:t>
            </a:r>
          </a:p>
        </p:txBody>
      </p:sp>
      <p:sp>
        <p:nvSpPr>
          <p:cNvPr id="64" name="Bevel 63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00:29</a:t>
            </a:r>
          </a:p>
        </p:txBody>
      </p:sp>
      <p:sp>
        <p:nvSpPr>
          <p:cNvPr id="65" name="Bevel 64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00:28</a:t>
            </a:r>
          </a:p>
        </p:txBody>
      </p:sp>
      <p:sp>
        <p:nvSpPr>
          <p:cNvPr id="66" name="Bevel 65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00:27</a:t>
            </a:r>
          </a:p>
        </p:txBody>
      </p:sp>
      <p:sp>
        <p:nvSpPr>
          <p:cNvPr id="67" name="Bevel 66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00:26</a:t>
            </a:r>
          </a:p>
        </p:txBody>
      </p:sp>
      <p:sp>
        <p:nvSpPr>
          <p:cNvPr id="68" name="Bevel 67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00:25</a:t>
            </a:r>
          </a:p>
        </p:txBody>
      </p:sp>
      <p:sp>
        <p:nvSpPr>
          <p:cNvPr id="69" name="Bevel 68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00:24</a:t>
            </a:r>
          </a:p>
        </p:txBody>
      </p:sp>
      <p:sp>
        <p:nvSpPr>
          <p:cNvPr id="70" name="Bevel 69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00:23</a:t>
            </a:r>
          </a:p>
        </p:txBody>
      </p:sp>
      <p:sp>
        <p:nvSpPr>
          <p:cNvPr id="71" name="Bevel 70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00:22</a:t>
            </a:r>
          </a:p>
        </p:txBody>
      </p:sp>
      <p:sp>
        <p:nvSpPr>
          <p:cNvPr id="72" name="Bevel 71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00:21</a:t>
            </a:r>
          </a:p>
        </p:txBody>
      </p:sp>
      <p:sp>
        <p:nvSpPr>
          <p:cNvPr id="73" name="Bevel 72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00:20</a:t>
            </a:r>
          </a:p>
        </p:txBody>
      </p:sp>
      <p:sp>
        <p:nvSpPr>
          <p:cNvPr id="74" name="Bevel 73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00:19</a:t>
            </a:r>
          </a:p>
        </p:txBody>
      </p:sp>
      <p:sp>
        <p:nvSpPr>
          <p:cNvPr id="75" name="Bevel 74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00:18</a:t>
            </a:r>
          </a:p>
        </p:txBody>
      </p:sp>
      <p:sp>
        <p:nvSpPr>
          <p:cNvPr id="76" name="Bevel 75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00:17</a:t>
            </a:r>
          </a:p>
        </p:txBody>
      </p:sp>
      <p:sp>
        <p:nvSpPr>
          <p:cNvPr id="77" name="Bevel 76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00:16</a:t>
            </a:r>
          </a:p>
        </p:txBody>
      </p:sp>
      <p:sp>
        <p:nvSpPr>
          <p:cNvPr id="78" name="Bevel 77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00:15</a:t>
            </a:r>
          </a:p>
        </p:txBody>
      </p:sp>
      <p:sp>
        <p:nvSpPr>
          <p:cNvPr id="79" name="Bevel 78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00:14</a:t>
            </a:r>
          </a:p>
        </p:txBody>
      </p:sp>
      <p:sp>
        <p:nvSpPr>
          <p:cNvPr id="80" name="Bevel 79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00:13</a:t>
            </a:r>
          </a:p>
        </p:txBody>
      </p:sp>
      <p:sp>
        <p:nvSpPr>
          <p:cNvPr id="81" name="Bevel 80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00:12</a:t>
            </a:r>
          </a:p>
        </p:txBody>
      </p:sp>
      <p:sp>
        <p:nvSpPr>
          <p:cNvPr id="82" name="Bevel 81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00:11</a:t>
            </a:r>
          </a:p>
        </p:txBody>
      </p:sp>
      <p:sp>
        <p:nvSpPr>
          <p:cNvPr id="83" name="Bevel 82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00:10</a:t>
            </a:r>
          </a:p>
        </p:txBody>
      </p:sp>
      <p:sp>
        <p:nvSpPr>
          <p:cNvPr id="84" name="Bevel 83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00:09</a:t>
            </a:r>
          </a:p>
        </p:txBody>
      </p:sp>
      <p:sp>
        <p:nvSpPr>
          <p:cNvPr id="85" name="Bevel 84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00:08</a:t>
            </a:r>
          </a:p>
        </p:txBody>
      </p:sp>
      <p:sp>
        <p:nvSpPr>
          <p:cNvPr id="86" name="Bevel 85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00:07</a:t>
            </a:r>
          </a:p>
        </p:txBody>
      </p:sp>
      <p:sp>
        <p:nvSpPr>
          <p:cNvPr id="87" name="Bevel 86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00:06</a:t>
            </a:r>
          </a:p>
        </p:txBody>
      </p:sp>
      <p:sp>
        <p:nvSpPr>
          <p:cNvPr id="88" name="Bevel 87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00:05</a:t>
            </a:r>
          </a:p>
        </p:txBody>
      </p:sp>
      <p:sp>
        <p:nvSpPr>
          <p:cNvPr id="89" name="Bevel 88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00:04</a:t>
            </a:r>
          </a:p>
        </p:txBody>
      </p:sp>
      <p:sp>
        <p:nvSpPr>
          <p:cNvPr id="90" name="Bevel 89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00:03</a:t>
            </a:r>
          </a:p>
        </p:txBody>
      </p:sp>
      <p:sp>
        <p:nvSpPr>
          <p:cNvPr id="91" name="Bevel 90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00:02</a:t>
            </a:r>
          </a:p>
        </p:txBody>
      </p:sp>
      <p:sp>
        <p:nvSpPr>
          <p:cNvPr id="92" name="Bevel 91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00:01</a:t>
            </a:r>
          </a:p>
        </p:txBody>
      </p:sp>
      <p:sp>
        <p:nvSpPr>
          <p:cNvPr id="93" name="Bevel 92"/>
          <p:cNvSpPr/>
          <p:nvPr/>
        </p:nvSpPr>
        <p:spPr>
          <a:xfrm>
            <a:off x="7543800" y="2286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00:00</a:t>
            </a:r>
          </a:p>
        </p:txBody>
      </p:sp>
      <p:sp>
        <p:nvSpPr>
          <p:cNvPr id="94" name="Oval 93"/>
          <p:cNvSpPr/>
          <p:nvPr/>
        </p:nvSpPr>
        <p:spPr>
          <a:xfrm>
            <a:off x="8001000" y="1295400"/>
            <a:ext cx="6858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BĐ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6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6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6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6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6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6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6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00"/>
                            </p:stCondLst>
                            <p:childTnLst>
                              <p:par>
                                <p:cTn id="1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2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4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4500"/>
                            </p:stCondLst>
                            <p:childTnLst>
                              <p:par>
                                <p:cTn id="2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25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7500"/>
                            </p:stCondLst>
                            <p:childTnLst>
                              <p:par>
                                <p:cTn id="2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9000"/>
                            </p:stCondLst>
                            <p:childTnLst>
                              <p:par>
                                <p:cTn id="2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500"/>
                            </p:stCondLst>
                            <p:childTnLst>
                              <p:par>
                                <p:cTn id="2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2000"/>
                            </p:stCondLst>
                            <p:childTnLst>
                              <p:par>
                                <p:cTn id="2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3500"/>
                            </p:stCondLst>
                            <p:childTnLst>
                              <p:par>
                                <p:cTn id="2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2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6500"/>
                            </p:stCondLst>
                            <p:childTnLst>
                              <p:par>
                                <p:cTn id="2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2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9500"/>
                            </p:stCondLst>
                            <p:childTnLst>
                              <p:par>
                                <p:cTn id="2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2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2500"/>
                            </p:stCondLst>
                            <p:childTnLst>
                              <p:par>
                                <p:cTn id="2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54000"/>
                            </p:stCondLst>
                            <p:childTnLst>
                              <p:par>
                                <p:cTn id="30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5500"/>
                            </p:stCondLst>
                            <p:childTnLst>
                              <p:par>
                                <p:cTn id="30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57000"/>
                            </p:stCondLst>
                            <p:childTnLst>
                              <p:par>
                                <p:cTn id="30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8500"/>
                            </p:stCondLst>
                            <p:childTnLst>
                              <p:par>
                                <p:cTn id="3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60000"/>
                            </p:stCondLst>
                            <p:childTnLst>
                              <p:par>
                                <p:cTn id="3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500"/>
                            </p:stCondLst>
                            <p:childTnLst>
                              <p:par>
                                <p:cTn id="3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3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64500"/>
                            </p:stCondLst>
                            <p:childTnLst>
                              <p:par>
                                <p:cTn id="3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66000"/>
                            </p:stCondLst>
                            <p:childTnLst>
                              <p:par>
                                <p:cTn id="3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67500"/>
                            </p:stCondLst>
                            <p:childTnLst>
                              <p:par>
                                <p:cTn id="33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69000"/>
                            </p:stCondLst>
                            <p:childTnLst>
                              <p:par>
                                <p:cTn id="3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34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72000"/>
                            </p:stCondLst>
                            <p:childTnLst>
                              <p:par>
                                <p:cTn id="3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73500"/>
                            </p:stCondLst>
                            <p:childTnLst>
                              <p:par>
                                <p:cTn id="35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75000"/>
                            </p:stCondLst>
                            <p:childTnLst>
                              <p:par>
                                <p:cTn id="3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76500"/>
                            </p:stCondLst>
                            <p:childTnLst>
                              <p:par>
                                <p:cTn id="3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78000"/>
                            </p:stCondLst>
                            <p:childTnLst>
                              <p:par>
                                <p:cTn id="3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79500"/>
                            </p:stCondLst>
                            <p:childTnLst>
                              <p:par>
                                <p:cTn id="3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81000"/>
                            </p:stCondLst>
                            <p:childTnLst>
                              <p:par>
                                <p:cTn id="3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82500"/>
                            </p:stCondLst>
                            <p:childTnLst>
                              <p:par>
                                <p:cTn id="3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84000"/>
                            </p:stCondLst>
                            <p:childTnLst>
                              <p:par>
                                <p:cTn id="3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87000"/>
                            </p:stCondLst>
                            <p:childTnLst>
                              <p:par>
                                <p:cTn id="3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88500"/>
                            </p:stCondLst>
                            <p:childTnLst>
                              <p:par>
                                <p:cTn id="3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90000"/>
                            </p:stCondLst>
                            <p:childTnLst>
                              <p:par>
                                <p:cTn id="3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64581" grpId="0"/>
      <p:bldP spid="64582" grpId="0"/>
      <p:bldP spid="64584" grpId="0"/>
      <p:bldP spid="64585" grpId="0"/>
      <p:bldP spid="64586" grpId="0"/>
      <p:bldP spid="64587" grpId="0"/>
      <p:bldP spid="64588" grpId="0"/>
      <p:bldP spid="64589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3" grpId="0"/>
      <p:bldP spid="31" grpId="0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0"/>
          <p:cNvSpPr txBox="1"/>
          <p:nvPr/>
        </p:nvSpPr>
        <p:spPr>
          <a:xfrm>
            <a:off x="0" y="1295400"/>
            <a:ext cx="7620000" cy="996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Nếu x - 3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0  x  3 khi đó : |x - 3|= x - 3 </a:t>
            </a:r>
          </a:p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Phương trình (2) có dạng  x - 3     = 9 – 2x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Text Box 72"/>
          <p:cNvSpPr txBox="1"/>
          <p:nvPr/>
        </p:nvSpPr>
        <p:spPr>
          <a:xfrm>
            <a:off x="3657600" y="2133600"/>
            <a:ext cx="2971800" cy="14716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x + 2x =  9 + 3</a:t>
            </a:r>
          </a:p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3x    =   12</a:t>
            </a:r>
          </a:p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x    =   4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Text Box 73"/>
          <p:cNvSpPr txBox="1"/>
          <p:nvPr/>
        </p:nvSpPr>
        <p:spPr>
          <a:xfrm>
            <a:off x="5562600" y="3048000"/>
            <a:ext cx="340677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thỏa mãn đk: </a:t>
            </a:r>
            <a:r>
              <a:rPr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 3 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 Box 74"/>
          <p:cNvSpPr txBox="1"/>
          <p:nvPr/>
        </p:nvSpPr>
        <p:spPr>
          <a:xfrm>
            <a:off x="0" y="3505200"/>
            <a:ext cx="8610600" cy="996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Nếu x - 3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&lt; 0  x &lt; 3 khi đó  |x- 3|= -(x – 3) = -x + 3</a:t>
            </a:r>
          </a:p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Phương trình (2) có dạng  -x + 3  = 9 – 2x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Text Box 75"/>
          <p:cNvSpPr txBox="1"/>
          <p:nvPr/>
        </p:nvSpPr>
        <p:spPr>
          <a:xfrm>
            <a:off x="3657600" y="4648200"/>
            <a:ext cx="2971800" cy="14716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-x + 2x  = 9 - 3</a:t>
            </a:r>
          </a:p>
          <a:p>
            <a:pPr>
              <a:spcBef>
                <a:spcPct val="10000"/>
              </a:spcBef>
              <a:buFont typeface="Symbol" panose="05050102010706020507" pitchFamily="18" charset="2"/>
              <a:buChar char="Û"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x  = 6</a:t>
            </a:r>
          </a:p>
          <a:p>
            <a:pPr>
              <a:spcBef>
                <a:spcPct val="10000"/>
              </a:spcBef>
            </a:pP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7" name="Text Box 76"/>
          <p:cNvSpPr txBox="1"/>
          <p:nvPr/>
        </p:nvSpPr>
        <p:spPr>
          <a:xfrm>
            <a:off x="5334000" y="5105400"/>
            <a:ext cx="3810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(Loại 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ko t/m đk x &lt; 3</a:t>
            </a:r>
            <a:r>
              <a:rPr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 Box 77"/>
          <p:cNvSpPr txBox="1"/>
          <p:nvPr/>
        </p:nvSpPr>
        <p:spPr>
          <a:xfrm>
            <a:off x="381000" y="6096000"/>
            <a:ext cx="8229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(2) l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 = { 4 }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grpSp>
        <p:nvGrpSpPr>
          <p:cNvPr id="9" name="Group 78"/>
          <p:cNvGrpSpPr/>
          <p:nvPr/>
        </p:nvGrpSpPr>
        <p:grpSpPr bwMode="auto">
          <a:xfrm>
            <a:off x="457200" y="228600"/>
            <a:ext cx="7659166" cy="523875"/>
            <a:chOff x="-119" y="-84"/>
            <a:chExt cx="3588" cy="3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4" name="Text Box 67"/>
            <p:cNvSpPr txBox="1">
              <a:spLocks noChangeArrowheads="1"/>
            </p:cNvSpPr>
            <p:nvPr/>
          </p:nvSpPr>
          <p:spPr bwMode="auto">
            <a:xfrm>
              <a:off x="-119" y="-84"/>
              <a:ext cx="3248" cy="330"/>
            </a:xfrm>
            <a:prstGeom prst="rect">
              <a:avLst/>
            </a:prstGeom>
            <a:grp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Text Box 71"/>
            <p:cNvSpPr txBox="1">
              <a:spLocks noChangeArrowheads="1"/>
            </p:cNvSpPr>
            <p:nvPr/>
          </p:nvSpPr>
          <p:spPr bwMode="auto">
            <a:xfrm>
              <a:off x="3129" y="-84"/>
              <a:ext cx="340" cy="330"/>
            </a:xfrm>
            <a:prstGeom prst="rect">
              <a:avLst/>
            </a:prstGeom>
            <a:grp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(2)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800600" y="228600"/>
            <a:ext cx="2438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|x-3|= 9 - 2x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57600" y="762000"/>
            <a:ext cx="914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sz="3200" b="1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1"/>
          <p:cNvSpPr txBox="1"/>
          <p:nvPr/>
        </p:nvSpPr>
        <p:spPr>
          <a:xfrm>
            <a:off x="228600" y="152400"/>
            <a:ext cx="8763000" cy="4800600"/>
          </a:xfrm>
          <a:prstGeom prst="rect">
            <a:avLst/>
          </a:prstGeom>
          <a:noFill/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giải </a:t>
            </a:r>
            <a:r>
              <a:rPr sz="2800" b="1" dirty="0">
                <a:latin typeface=".VnTime" panose="020B7200000000000000" pitchFamily="34" charset="0"/>
              </a:rPr>
              <a:t>ph­¬ng 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sz="2800" b="1" dirty="0">
                <a:latin typeface=".VnTime" panose="020B7200000000000000" pitchFamily="34" charset="0"/>
              </a:rPr>
              <a:t> cã d¹ng |A(x)|</a:t>
            </a:r>
            <a:r>
              <a:rPr sz="2800" b="1" dirty="0">
                <a:latin typeface="Arial" panose="020B0604020202020204" pitchFamily="34" charset="0"/>
              </a:rPr>
              <a:t>  </a:t>
            </a:r>
            <a:r>
              <a:rPr sz="2800" b="1" dirty="0">
                <a:latin typeface=".VnTime" panose="020B7200000000000000" pitchFamily="34" charset="0"/>
              </a:rPr>
              <a:t>= B(x)   (*)</a:t>
            </a:r>
          </a:p>
          <a:p>
            <a:pPr>
              <a:spcBef>
                <a:spcPct val="50000"/>
              </a:spcBef>
            </a:pPr>
            <a:endParaRPr sz="3600" b="1" dirty="0"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endParaRPr sz="3600" b="1" dirty="0">
              <a:latin typeface=".VnTime" panose="020B7200000000000000" pitchFamily="34" charset="0"/>
            </a:endParaRPr>
          </a:p>
        </p:txBody>
      </p:sp>
      <p:sp>
        <p:nvSpPr>
          <p:cNvPr id="8195" name="Rectangle 5"/>
          <p:cNvSpPr/>
          <p:nvPr/>
        </p:nvSpPr>
        <p:spPr>
          <a:xfrm>
            <a:off x="609600" y="685800"/>
            <a:ext cx="8382000" cy="3970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sz="2800" b="1" i="1" dirty="0">
                <a:latin typeface=".VnTime" panose="020B7200000000000000" pitchFamily="34" charset="0"/>
              </a:rPr>
              <a:t>Ta ph¶i xÐt hai tr­êng hîp:  </a:t>
            </a:r>
          </a:p>
          <a:p>
            <a:pPr>
              <a:spcBef>
                <a:spcPct val="20000"/>
              </a:spcBef>
            </a:pPr>
            <a:r>
              <a:rPr sz="2800" b="1" i="1" dirty="0">
                <a:latin typeface=".VnTime" panose="020B7200000000000000" pitchFamily="34" charset="0"/>
              </a:rPr>
              <a:t>+) NÕu A(x) </a:t>
            </a:r>
            <a:r>
              <a:rPr sz="2800" b="1" i="1" dirty="0">
                <a:latin typeface=".VnTime" panose="020B7200000000000000" pitchFamily="34" charset="0"/>
                <a:sym typeface="Symbol" panose="05050102010706020507" pitchFamily="18" charset="2"/>
              </a:rPr>
              <a:t></a:t>
            </a:r>
            <a:r>
              <a:rPr sz="2800" b="1" i="1" dirty="0">
                <a:latin typeface=".VnTime" panose="020B7200000000000000" pitchFamily="34" charset="0"/>
              </a:rPr>
              <a:t> 0 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 Đk (1)</a:t>
            </a:r>
          </a:p>
          <a:p>
            <a:pPr>
              <a:spcBef>
                <a:spcPct val="2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Khi đó pt (*) A(x)=B(x) .Giải 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pt</a:t>
            </a:r>
            <a:r>
              <a:rPr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(đối chiếu nghiệm với đk 1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  </a:t>
            </a:r>
            <a:endParaRPr sz="2800" b="1" i="1" dirty="0">
              <a:latin typeface=".VnTime" panose="020B7200000000000000" pitchFamily="34" charset="0"/>
            </a:endParaRPr>
          </a:p>
          <a:p>
            <a:pPr>
              <a:spcBef>
                <a:spcPct val="20000"/>
              </a:spcBef>
            </a:pPr>
            <a:r>
              <a:rPr sz="2800" b="1" i="1" dirty="0">
                <a:latin typeface=".VnTime" panose="020B7200000000000000" pitchFamily="34" charset="0"/>
              </a:rPr>
              <a:t>+) NÕu A(x) &lt; 0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 Đk (2) </a:t>
            </a:r>
          </a:p>
          <a:p>
            <a:pPr>
              <a:spcBef>
                <a:spcPct val="2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Khi đó pt (*)  - A(x)=B(x) .Giải pt </a:t>
            </a:r>
            <a:r>
              <a:rPr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(đối chiếu nghiệm với đk 2) </a:t>
            </a:r>
            <a:endParaRPr sz="2800" b="1" i="1" dirty="0">
              <a:solidFill>
                <a:srgbClr val="C00000"/>
              </a:solidFill>
              <a:latin typeface=".VnTime" panose="020B7200000000000000" pitchFamily="34" charset="0"/>
            </a:endParaRPr>
          </a:p>
          <a:p>
            <a:pPr>
              <a:spcBef>
                <a:spcPct val="2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+)Kết luận tập nghiệm pt 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228600"/>
            <a:ext cx="4572000" cy="70802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/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Trở lại vấn đề :</a:t>
            </a:r>
            <a:endParaRPr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198" name="Object 4"/>
          <p:cNvGraphicFramePr/>
          <p:nvPr/>
        </p:nvGraphicFramePr>
        <p:xfrm>
          <a:off x="304800" y="5691188"/>
          <a:ext cx="2792413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r:id="rId4" imgW="1155065" imgH="482600" progId="Equation.DSMT4">
                  <p:embed/>
                </p:oleObj>
              </mc:Choice>
              <mc:Fallback>
                <p:oleObj r:id="rId4" imgW="1155065" imgH="482600" progId="Equation.DSMT4">
                  <p:embed/>
                  <p:pic>
                    <p:nvPicPr>
                      <p:cNvPr id="0" name="Picture 310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5691188"/>
                        <a:ext cx="2792413" cy="11668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5"/>
          <p:cNvGraphicFramePr/>
          <p:nvPr/>
        </p:nvGraphicFramePr>
        <p:xfrm>
          <a:off x="5867400" y="5713413"/>
          <a:ext cx="2741613" cy="114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r:id="rId6" imgW="1155065" imgH="482600" progId="Equation.DSMT4">
                  <p:embed/>
                </p:oleObj>
              </mc:Choice>
              <mc:Fallback>
                <p:oleObj r:id="rId6" imgW="1155065" imgH="482600" progId="Equation.DSMT4">
                  <p:embed/>
                  <p:pic>
                    <p:nvPicPr>
                      <p:cNvPr id="0" name="Picture 310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7400" y="5713413"/>
                        <a:ext cx="2741613" cy="11445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172200" y="5105400"/>
            <a:ext cx="1981200" cy="5238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3+ 4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5105400"/>
            <a:ext cx="1905000" cy="52387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1+ 2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5105400"/>
            <a:ext cx="1524000" cy="1570038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/>
            <a:r>
              <a:rPr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HOẠTĐỘNG </a:t>
            </a:r>
          </a:p>
          <a:p>
            <a:pPr algn="ctr"/>
            <a:r>
              <a:rPr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0" name="Bevel 13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02:00</a:t>
            </a:r>
          </a:p>
        </p:txBody>
      </p:sp>
      <p:sp>
        <p:nvSpPr>
          <p:cNvPr id="141" name="Bevel 14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01:59</a:t>
            </a:r>
          </a:p>
        </p:txBody>
      </p:sp>
      <p:sp>
        <p:nvSpPr>
          <p:cNvPr id="142" name="Bevel 14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01:58</a:t>
            </a:r>
          </a:p>
        </p:txBody>
      </p:sp>
      <p:sp>
        <p:nvSpPr>
          <p:cNvPr id="143" name="Bevel 14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01:57</a:t>
            </a:r>
          </a:p>
        </p:txBody>
      </p:sp>
      <p:sp>
        <p:nvSpPr>
          <p:cNvPr id="144" name="Bevel 14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01:56</a:t>
            </a:r>
          </a:p>
        </p:txBody>
      </p:sp>
      <p:sp>
        <p:nvSpPr>
          <p:cNvPr id="145" name="Bevel 14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01:55</a:t>
            </a:r>
          </a:p>
        </p:txBody>
      </p:sp>
      <p:sp>
        <p:nvSpPr>
          <p:cNvPr id="146" name="Bevel 14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01:54</a:t>
            </a:r>
          </a:p>
        </p:txBody>
      </p:sp>
      <p:sp>
        <p:nvSpPr>
          <p:cNvPr id="147" name="Bevel 14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01:53</a:t>
            </a:r>
          </a:p>
        </p:txBody>
      </p:sp>
      <p:sp>
        <p:nvSpPr>
          <p:cNvPr id="148" name="Bevel 14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01:52</a:t>
            </a:r>
          </a:p>
        </p:txBody>
      </p:sp>
      <p:sp>
        <p:nvSpPr>
          <p:cNvPr id="149" name="Bevel 14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01:51</a:t>
            </a:r>
          </a:p>
        </p:txBody>
      </p:sp>
      <p:sp>
        <p:nvSpPr>
          <p:cNvPr id="150" name="Bevel 14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01:50</a:t>
            </a:r>
          </a:p>
        </p:txBody>
      </p:sp>
      <p:sp>
        <p:nvSpPr>
          <p:cNvPr id="151" name="Bevel 15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01:49</a:t>
            </a:r>
          </a:p>
        </p:txBody>
      </p:sp>
      <p:sp>
        <p:nvSpPr>
          <p:cNvPr id="152" name="Bevel 15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01:48</a:t>
            </a:r>
          </a:p>
        </p:txBody>
      </p:sp>
      <p:sp>
        <p:nvSpPr>
          <p:cNvPr id="153" name="Bevel 15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01:47</a:t>
            </a:r>
          </a:p>
        </p:txBody>
      </p:sp>
      <p:sp>
        <p:nvSpPr>
          <p:cNvPr id="154" name="Bevel 15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01:46</a:t>
            </a:r>
          </a:p>
        </p:txBody>
      </p:sp>
      <p:sp>
        <p:nvSpPr>
          <p:cNvPr id="155" name="Bevel 15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01:45</a:t>
            </a:r>
          </a:p>
        </p:txBody>
      </p:sp>
      <p:sp>
        <p:nvSpPr>
          <p:cNvPr id="156" name="Bevel 15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01:44</a:t>
            </a:r>
          </a:p>
        </p:txBody>
      </p:sp>
      <p:sp>
        <p:nvSpPr>
          <p:cNvPr id="157" name="Bevel 15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01:43</a:t>
            </a:r>
          </a:p>
        </p:txBody>
      </p:sp>
      <p:sp>
        <p:nvSpPr>
          <p:cNvPr id="158" name="Bevel 15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01:42</a:t>
            </a:r>
          </a:p>
        </p:txBody>
      </p:sp>
      <p:sp>
        <p:nvSpPr>
          <p:cNvPr id="159" name="Bevel 15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01:41</a:t>
            </a:r>
          </a:p>
        </p:txBody>
      </p:sp>
      <p:sp>
        <p:nvSpPr>
          <p:cNvPr id="160" name="Bevel 15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01:40</a:t>
            </a:r>
          </a:p>
        </p:txBody>
      </p:sp>
      <p:sp>
        <p:nvSpPr>
          <p:cNvPr id="161" name="Bevel 16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01:39</a:t>
            </a:r>
          </a:p>
        </p:txBody>
      </p:sp>
      <p:sp>
        <p:nvSpPr>
          <p:cNvPr id="162" name="Bevel 16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01:38</a:t>
            </a:r>
          </a:p>
        </p:txBody>
      </p:sp>
      <p:sp>
        <p:nvSpPr>
          <p:cNvPr id="163" name="Bevel 16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01:37</a:t>
            </a:r>
          </a:p>
        </p:txBody>
      </p:sp>
      <p:sp>
        <p:nvSpPr>
          <p:cNvPr id="164" name="Bevel 16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01:36</a:t>
            </a:r>
          </a:p>
        </p:txBody>
      </p:sp>
      <p:sp>
        <p:nvSpPr>
          <p:cNvPr id="165" name="Bevel 16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01:35</a:t>
            </a:r>
          </a:p>
        </p:txBody>
      </p:sp>
      <p:sp>
        <p:nvSpPr>
          <p:cNvPr id="166" name="Bevel 16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01:34</a:t>
            </a:r>
          </a:p>
        </p:txBody>
      </p:sp>
      <p:sp>
        <p:nvSpPr>
          <p:cNvPr id="167" name="Bevel 16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01:33</a:t>
            </a:r>
          </a:p>
        </p:txBody>
      </p:sp>
      <p:sp>
        <p:nvSpPr>
          <p:cNvPr id="168" name="Bevel 16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01:32</a:t>
            </a:r>
          </a:p>
        </p:txBody>
      </p:sp>
      <p:sp>
        <p:nvSpPr>
          <p:cNvPr id="169" name="Bevel 16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01:31</a:t>
            </a:r>
          </a:p>
        </p:txBody>
      </p:sp>
      <p:sp>
        <p:nvSpPr>
          <p:cNvPr id="170" name="Bevel 16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01:30</a:t>
            </a:r>
          </a:p>
        </p:txBody>
      </p:sp>
      <p:sp>
        <p:nvSpPr>
          <p:cNvPr id="171" name="Bevel 17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01:29</a:t>
            </a:r>
          </a:p>
        </p:txBody>
      </p:sp>
      <p:sp>
        <p:nvSpPr>
          <p:cNvPr id="172" name="Bevel 17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01:28</a:t>
            </a:r>
          </a:p>
        </p:txBody>
      </p:sp>
      <p:sp>
        <p:nvSpPr>
          <p:cNvPr id="173" name="Bevel 17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01:27</a:t>
            </a:r>
          </a:p>
        </p:txBody>
      </p:sp>
      <p:sp>
        <p:nvSpPr>
          <p:cNvPr id="174" name="Bevel 17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01:26</a:t>
            </a:r>
          </a:p>
        </p:txBody>
      </p:sp>
      <p:sp>
        <p:nvSpPr>
          <p:cNvPr id="175" name="Bevel 17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01:25</a:t>
            </a:r>
          </a:p>
        </p:txBody>
      </p:sp>
      <p:sp>
        <p:nvSpPr>
          <p:cNvPr id="176" name="Bevel 17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01:24</a:t>
            </a:r>
          </a:p>
        </p:txBody>
      </p:sp>
      <p:sp>
        <p:nvSpPr>
          <p:cNvPr id="177" name="Bevel 17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01:23</a:t>
            </a:r>
          </a:p>
        </p:txBody>
      </p:sp>
      <p:sp>
        <p:nvSpPr>
          <p:cNvPr id="178" name="Bevel 17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01:22</a:t>
            </a:r>
          </a:p>
        </p:txBody>
      </p:sp>
      <p:sp>
        <p:nvSpPr>
          <p:cNvPr id="179" name="Bevel 17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01:21</a:t>
            </a:r>
          </a:p>
        </p:txBody>
      </p:sp>
      <p:sp>
        <p:nvSpPr>
          <p:cNvPr id="180" name="Bevel 17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01:20</a:t>
            </a:r>
          </a:p>
        </p:txBody>
      </p:sp>
      <p:sp>
        <p:nvSpPr>
          <p:cNvPr id="181" name="Bevel 18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01:19</a:t>
            </a:r>
          </a:p>
        </p:txBody>
      </p:sp>
      <p:sp>
        <p:nvSpPr>
          <p:cNvPr id="182" name="Bevel 18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01:18</a:t>
            </a:r>
          </a:p>
        </p:txBody>
      </p:sp>
      <p:sp>
        <p:nvSpPr>
          <p:cNvPr id="183" name="Bevel 18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01:17</a:t>
            </a:r>
          </a:p>
        </p:txBody>
      </p:sp>
      <p:sp>
        <p:nvSpPr>
          <p:cNvPr id="184" name="Bevel 18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01:16</a:t>
            </a:r>
          </a:p>
        </p:txBody>
      </p:sp>
      <p:sp>
        <p:nvSpPr>
          <p:cNvPr id="185" name="Bevel 18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01:15</a:t>
            </a:r>
          </a:p>
        </p:txBody>
      </p:sp>
      <p:sp>
        <p:nvSpPr>
          <p:cNvPr id="186" name="Bevel 18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01:14</a:t>
            </a:r>
          </a:p>
        </p:txBody>
      </p:sp>
      <p:sp>
        <p:nvSpPr>
          <p:cNvPr id="187" name="Bevel 18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01:13</a:t>
            </a:r>
          </a:p>
        </p:txBody>
      </p:sp>
      <p:sp>
        <p:nvSpPr>
          <p:cNvPr id="188" name="Bevel 18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01:12</a:t>
            </a:r>
          </a:p>
        </p:txBody>
      </p:sp>
      <p:sp>
        <p:nvSpPr>
          <p:cNvPr id="189" name="Bevel 18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01:11</a:t>
            </a:r>
          </a:p>
        </p:txBody>
      </p:sp>
      <p:sp>
        <p:nvSpPr>
          <p:cNvPr id="190" name="Bevel 18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01:10</a:t>
            </a:r>
          </a:p>
        </p:txBody>
      </p:sp>
      <p:sp>
        <p:nvSpPr>
          <p:cNvPr id="191" name="Bevel 19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01:09</a:t>
            </a:r>
          </a:p>
        </p:txBody>
      </p:sp>
      <p:sp>
        <p:nvSpPr>
          <p:cNvPr id="192" name="Bevel 19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01:08</a:t>
            </a:r>
          </a:p>
        </p:txBody>
      </p:sp>
      <p:sp>
        <p:nvSpPr>
          <p:cNvPr id="193" name="Bevel 19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01:07</a:t>
            </a:r>
          </a:p>
        </p:txBody>
      </p:sp>
      <p:sp>
        <p:nvSpPr>
          <p:cNvPr id="194" name="Bevel 19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01:06</a:t>
            </a:r>
          </a:p>
        </p:txBody>
      </p:sp>
      <p:sp>
        <p:nvSpPr>
          <p:cNvPr id="195" name="Bevel 19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01:05</a:t>
            </a:r>
          </a:p>
        </p:txBody>
      </p:sp>
      <p:sp>
        <p:nvSpPr>
          <p:cNvPr id="196" name="Bevel 19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01:04</a:t>
            </a:r>
          </a:p>
        </p:txBody>
      </p:sp>
      <p:sp>
        <p:nvSpPr>
          <p:cNvPr id="197" name="Bevel 19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01:03</a:t>
            </a:r>
          </a:p>
        </p:txBody>
      </p:sp>
      <p:sp>
        <p:nvSpPr>
          <p:cNvPr id="198" name="Bevel 19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01:02</a:t>
            </a:r>
          </a:p>
        </p:txBody>
      </p:sp>
      <p:sp>
        <p:nvSpPr>
          <p:cNvPr id="199" name="Bevel 19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01:01</a:t>
            </a:r>
          </a:p>
        </p:txBody>
      </p:sp>
      <p:sp>
        <p:nvSpPr>
          <p:cNvPr id="200" name="Bevel 19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01:00</a:t>
            </a:r>
          </a:p>
        </p:txBody>
      </p:sp>
      <p:sp>
        <p:nvSpPr>
          <p:cNvPr id="201" name="Bevel 20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00:59</a:t>
            </a:r>
          </a:p>
        </p:txBody>
      </p:sp>
      <p:sp>
        <p:nvSpPr>
          <p:cNvPr id="202" name="Bevel 20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00:58</a:t>
            </a:r>
          </a:p>
        </p:txBody>
      </p:sp>
      <p:sp>
        <p:nvSpPr>
          <p:cNvPr id="203" name="Bevel 20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00:57</a:t>
            </a:r>
          </a:p>
        </p:txBody>
      </p:sp>
      <p:sp>
        <p:nvSpPr>
          <p:cNvPr id="204" name="Bevel 20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00:56</a:t>
            </a:r>
          </a:p>
        </p:txBody>
      </p:sp>
      <p:sp>
        <p:nvSpPr>
          <p:cNvPr id="205" name="Bevel 20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00:55</a:t>
            </a:r>
          </a:p>
        </p:txBody>
      </p:sp>
      <p:sp>
        <p:nvSpPr>
          <p:cNvPr id="206" name="Bevel 20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00:54</a:t>
            </a:r>
          </a:p>
        </p:txBody>
      </p:sp>
      <p:sp>
        <p:nvSpPr>
          <p:cNvPr id="207" name="Bevel 20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00:53</a:t>
            </a:r>
          </a:p>
        </p:txBody>
      </p:sp>
      <p:sp>
        <p:nvSpPr>
          <p:cNvPr id="208" name="Bevel 20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00:52</a:t>
            </a:r>
          </a:p>
        </p:txBody>
      </p:sp>
      <p:sp>
        <p:nvSpPr>
          <p:cNvPr id="209" name="Bevel 20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00:51</a:t>
            </a:r>
          </a:p>
        </p:txBody>
      </p:sp>
      <p:sp>
        <p:nvSpPr>
          <p:cNvPr id="210" name="Bevel 20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00:50</a:t>
            </a:r>
          </a:p>
        </p:txBody>
      </p:sp>
      <p:sp>
        <p:nvSpPr>
          <p:cNvPr id="211" name="Bevel 21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00:49</a:t>
            </a:r>
          </a:p>
        </p:txBody>
      </p:sp>
      <p:sp>
        <p:nvSpPr>
          <p:cNvPr id="212" name="Bevel 21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00:48</a:t>
            </a:r>
          </a:p>
        </p:txBody>
      </p:sp>
      <p:sp>
        <p:nvSpPr>
          <p:cNvPr id="213" name="Bevel 21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00:47</a:t>
            </a:r>
          </a:p>
        </p:txBody>
      </p:sp>
      <p:sp>
        <p:nvSpPr>
          <p:cNvPr id="214" name="Bevel 21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00:46</a:t>
            </a:r>
          </a:p>
        </p:txBody>
      </p:sp>
      <p:sp>
        <p:nvSpPr>
          <p:cNvPr id="215" name="Bevel 21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00:45</a:t>
            </a:r>
          </a:p>
        </p:txBody>
      </p:sp>
      <p:sp>
        <p:nvSpPr>
          <p:cNvPr id="216" name="Bevel 21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00:44</a:t>
            </a:r>
          </a:p>
        </p:txBody>
      </p:sp>
      <p:sp>
        <p:nvSpPr>
          <p:cNvPr id="217" name="Bevel 21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00:43</a:t>
            </a:r>
          </a:p>
        </p:txBody>
      </p:sp>
      <p:sp>
        <p:nvSpPr>
          <p:cNvPr id="218" name="Bevel 21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00:42</a:t>
            </a:r>
          </a:p>
        </p:txBody>
      </p:sp>
      <p:sp>
        <p:nvSpPr>
          <p:cNvPr id="219" name="Bevel 21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00:41</a:t>
            </a:r>
          </a:p>
        </p:txBody>
      </p:sp>
      <p:sp>
        <p:nvSpPr>
          <p:cNvPr id="220" name="Bevel 21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00:40</a:t>
            </a:r>
          </a:p>
        </p:txBody>
      </p:sp>
      <p:sp>
        <p:nvSpPr>
          <p:cNvPr id="221" name="Bevel 22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00:39</a:t>
            </a:r>
          </a:p>
        </p:txBody>
      </p:sp>
      <p:sp>
        <p:nvSpPr>
          <p:cNvPr id="222" name="Bevel 22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00:38</a:t>
            </a:r>
          </a:p>
        </p:txBody>
      </p:sp>
      <p:sp>
        <p:nvSpPr>
          <p:cNvPr id="223" name="Bevel 22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00:37</a:t>
            </a:r>
          </a:p>
        </p:txBody>
      </p:sp>
      <p:sp>
        <p:nvSpPr>
          <p:cNvPr id="224" name="Bevel 22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00:36</a:t>
            </a:r>
          </a:p>
        </p:txBody>
      </p:sp>
      <p:sp>
        <p:nvSpPr>
          <p:cNvPr id="225" name="Bevel 22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00:35</a:t>
            </a:r>
          </a:p>
        </p:txBody>
      </p:sp>
      <p:sp>
        <p:nvSpPr>
          <p:cNvPr id="226" name="Bevel 22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00:34</a:t>
            </a:r>
          </a:p>
        </p:txBody>
      </p:sp>
      <p:sp>
        <p:nvSpPr>
          <p:cNvPr id="227" name="Bevel 22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00:33</a:t>
            </a:r>
          </a:p>
        </p:txBody>
      </p:sp>
      <p:sp>
        <p:nvSpPr>
          <p:cNvPr id="228" name="Bevel 22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00:32</a:t>
            </a:r>
          </a:p>
        </p:txBody>
      </p:sp>
      <p:sp>
        <p:nvSpPr>
          <p:cNvPr id="229" name="Bevel 22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00:31</a:t>
            </a:r>
          </a:p>
        </p:txBody>
      </p:sp>
      <p:sp>
        <p:nvSpPr>
          <p:cNvPr id="230" name="Bevel 22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00:30</a:t>
            </a:r>
          </a:p>
        </p:txBody>
      </p:sp>
      <p:sp>
        <p:nvSpPr>
          <p:cNvPr id="231" name="Bevel 23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00:29</a:t>
            </a:r>
          </a:p>
        </p:txBody>
      </p:sp>
      <p:sp>
        <p:nvSpPr>
          <p:cNvPr id="232" name="Bevel 23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00:28</a:t>
            </a:r>
          </a:p>
        </p:txBody>
      </p:sp>
      <p:sp>
        <p:nvSpPr>
          <p:cNvPr id="233" name="Bevel 23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00:27</a:t>
            </a:r>
          </a:p>
        </p:txBody>
      </p:sp>
      <p:sp>
        <p:nvSpPr>
          <p:cNvPr id="234" name="Bevel 23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00:26</a:t>
            </a:r>
          </a:p>
        </p:txBody>
      </p:sp>
      <p:sp>
        <p:nvSpPr>
          <p:cNvPr id="235" name="Bevel 23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00:25</a:t>
            </a:r>
          </a:p>
        </p:txBody>
      </p:sp>
      <p:sp>
        <p:nvSpPr>
          <p:cNvPr id="236" name="Bevel 23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00:24</a:t>
            </a:r>
          </a:p>
        </p:txBody>
      </p:sp>
      <p:sp>
        <p:nvSpPr>
          <p:cNvPr id="237" name="Bevel 23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00:23</a:t>
            </a:r>
          </a:p>
        </p:txBody>
      </p:sp>
      <p:sp>
        <p:nvSpPr>
          <p:cNvPr id="238" name="Bevel 23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00:22</a:t>
            </a:r>
          </a:p>
        </p:txBody>
      </p:sp>
      <p:sp>
        <p:nvSpPr>
          <p:cNvPr id="239" name="Bevel 23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00:21</a:t>
            </a:r>
          </a:p>
        </p:txBody>
      </p:sp>
      <p:sp>
        <p:nvSpPr>
          <p:cNvPr id="240" name="Bevel 23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00:20</a:t>
            </a:r>
          </a:p>
        </p:txBody>
      </p:sp>
      <p:sp>
        <p:nvSpPr>
          <p:cNvPr id="241" name="Bevel 24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00:19</a:t>
            </a:r>
          </a:p>
        </p:txBody>
      </p:sp>
      <p:sp>
        <p:nvSpPr>
          <p:cNvPr id="242" name="Bevel 24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00:18</a:t>
            </a:r>
          </a:p>
        </p:txBody>
      </p:sp>
      <p:sp>
        <p:nvSpPr>
          <p:cNvPr id="243" name="Bevel 24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00:17</a:t>
            </a:r>
          </a:p>
        </p:txBody>
      </p:sp>
      <p:sp>
        <p:nvSpPr>
          <p:cNvPr id="244" name="Bevel 24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00:16</a:t>
            </a:r>
          </a:p>
        </p:txBody>
      </p:sp>
      <p:sp>
        <p:nvSpPr>
          <p:cNvPr id="245" name="Bevel 24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00:15</a:t>
            </a:r>
          </a:p>
        </p:txBody>
      </p:sp>
      <p:sp>
        <p:nvSpPr>
          <p:cNvPr id="246" name="Bevel 24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00:14</a:t>
            </a:r>
          </a:p>
        </p:txBody>
      </p:sp>
      <p:sp>
        <p:nvSpPr>
          <p:cNvPr id="247" name="Bevel 24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00:13</a:t>
            </a:r>
          </a:p>
        </p:txBody>
      </p:sp>
      <p:sp>
        <p:nvSpPr>
          <p:cNvPr id="248" name="Bevel 24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00:12</a:t>
            </a:r>
          </a:p>
        </p:txBody>
      </p:sp>
      <p:sp>
        <p:nvSpPr>
          <p:cNvPr id="249" name="Bevel 24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00:11</a:t>
            </a:r>
          </a:p>
        </p:txBody>
      </p:sp>
      <p:sp>
        <p:nvSpPr>
          <p:cNvPr id="250" name="Bevel 24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00:10</a:t>
            </a:r>
          </a:p>
        </p:txBody>
      </p:sp>
      <p:sp>
        <p:nvSpPr>
          <p:cNvPr id="251" name="Bevel 250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00:09</a:t>
            </a:r>
          </a:p>
        </p:txBody>
      </p:sp>
      <p:sp>
        <p:nvSpPr>
          <p:cNvPr id="252" name="Bevel 251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00:08</a:t>
            </a:r>
          </a:p>
        </p:txBody>
      </p:sp>
      <p:sp>
        <p:nvSpPr>
          <p:cNvPr id="253" name="Bevel 252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00:07</a:t>
            </a:r>
          </a:p>
        </p:txBody>
      </p:sp>
      <p:sp>
        <p:nvSpPr>
          <p:cNvPr id="254" name="Bevel 253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00:06</a:t>
            </a:r>
          </a:p>
        </p:txBody>
      </p:sp>
      <p:sp>
        <p:nvSpPr>
          <p:cNvPr id="255" name="Bevel 254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00:05</a:t>
            </a:r>
          </a:p>
        </p:txBody>
      </p:sp>
      <p:sp>
        <p:nvSpPr>
          <p:cNvPr id="256" name="Bevel 255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00:04</a:t>
            </a:r>
          </a:p>
        </p:txBody>
      </p:sp>
      <p:sp>
        <p:nvSpPr>
          <p:cNvPr id="257" name="Bevel 256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00:03</a:t>
            </a:r>
          </a:p>
        </p:txBody>
      </p:sp>
      <p:sp>
        <p:nvSpPr>
          <p:cNvPr id="258" name="Bevel 257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00:02</a:t>
            </a:r>
          </a:p>
        </p:txBody>
      </p:sp>
      <p:sp>
        <p:nvSpPr>
          <p:cNvPr id="259" name="Bevel 258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00:01</a:t>
            </a:r>
          </a:p>
        </p:txBody>
      </p:sp>
      <p:sp>
        <p:nvSpPr>
          <p:cNvPr id="260" name="Bevel 259"/>
          <p:cNvSpPr/>
          <p:nvPr/>
        </p:nvSpPr>
        <p:spPr>
          <a:xfrm>
            <a:off x="7315200" y="3962400"/>
            <a:ext cx="1600200" cy="990600"/>
          </a:xfrm>
          <a:prstGeom prst="bevel">
            <a:avLst/>
          </a:prstGeom>
          <a:solidFill>
            <a:srgbClr val="4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Bodoni" pitchFamily="34" charset="0"/>
                <a:ea typeface="+mn-ea"/>
                <a:cs typeface="+mn-cs"/>
              </a:rPr>
              <a:t>00:00</a:t>
            </a:r>
          </a:p>
        </p:txBody>
      </p:sp>
      <p:sp>
        <p:nvSpPr>
          <p:cNvPr id="261" name="Oval 260"/>
          <p:cNvSpPr/>
          <p:nvPr/>
        </p:nvSpPr>
        <p:spPr>
          <a:xfrm>
            <a:off x="8305800" y="5181600"/>
            <a:ext cx="641350" cy="395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BĐ 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304800" y="1066800"/>
            <a:ext cx="8534400" cy="25542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2225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sz="4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Pt dạng |A(x)| = B(x) với B(x) là biểu thức chứa x </a:t>
            </a:r>
          </a:p>
          <a:p>
            <a:r>
              <a:rPr sz="4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( chẳng hạn |x-3| = 9 – 2x ) thì giải như thế nào  ?</a:t>
            </a:r>
            <a:endParaRPr sz="4000" b="1" i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3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1500"/>
                            </p:stCondLst>
                            <p:childTnLst>
                              <p:par>
                                <p:cTn id="20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4500"/>
                            </p:stCondLst>
                            <p:childTnLst>
                              <p:par>
                                <p:cTn id="2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6000"/>
                            </p:stCondLst>
                            <p:childTnLst>
                              <p:par>
                                <p:cTn id="2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7500"/>
                            </p:stCondLst>
                            <p:childTnLst>
                              <p:par>
                                <p:cTn id="2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9000"/>
                            </p:stCondLst>
                            <p:childTnLst>
                              <p:par>
                                <p:cTn id="2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2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2000"/>
                            </p:stCondLst>
                            <p:childTnLst>
                              <p:par>
                                <p:cTn id="2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3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9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2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6500"/>
                            </p:stCondLst>
                            <p:childTnLst>
                              <p:par>
                                <p:cTn id="24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2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49500"/>
                            </p:stCondLst>
                            <p:childTnLst>
                              <p:par>
                                <p:cTn id="25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5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1000"/>
                            </p:stCondLst>
                            <p:childTnLst>
                              <p:par>
                                <p:cTn id="2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9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2500"/>
                            </p:stCondLst>
                            <p:childTnLst>
                              <p:par>
                                <p:cTn id="2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3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4000"/>
                            </p:stCondLst>
                            <p:childTnLst>
                              <p:par>
                                <p:cTn id="2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5500"/>
                            </p:stCondLst>
                            <p:childTnLst>
                              <p:par>
                                <p:cTn id="2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1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1500"/>
                            </p:stCondLst>
                            <p:childTnLst>
                              <p:par>
                                <p:cTn id="2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63000"/>
                            </p:stCondLst>
                            <p:childTnLst>
                              <p:par>
                                <p:cTn id="2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4500"/>
                            </p:stCondLst>
                            <p:childTnLst>
                              <p:par>
                                <p:cTn id="2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67500"/>
                            </p:stCondLst>
                            <p:childTnLst>
                              <p:par>
                                <p:cTn id="30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3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9000"/>
                            </p:stCondLst>
                            <p:childTnLst>
                              <p:par>
                                <p:cTn id="30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70500"/>
                            </p:stCondLst>
                            <p:childTnLst>
                              <p:par>
                                <p:cTn id="30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72000"/>
                            </p:stCondLst>
                            <p:childTnLst>
                              <p:par>
                                <p:cTn id="3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3500"/>
                            </p:stCondLst>
                            <p:childTnLst>
                              <p:par>
                                <p:cTn id="3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9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5000"/>
                            </p:stCondLst>
                            <p:childTnLst>
                              <p:par>
                                <p:cTn id="3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76500"/>
                            </p:stCondLst>
                            <p:childTnLst>
                              <p:par>
                                <p:cTn id="3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78000"/>
                            </p:stCondLst>
                            <p:childTnLst>
                              <p:par>
                                <p:cTn id="3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79500"/>
                            </p:stCondLst>
                            <p:childTnLst>
                              <p:par>
                                <p:cTn id="3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5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81000"/>
                            </p:stCondLst>
                            <p:childTnLst>
                              <p:par>
                                <p:cTn id="33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9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82500"/>
                            </p:stCondLst>
                            <p:childTnLst>
                              <p:par>
                                <p:cTn id="3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84000"/>
                            </p:stCondLst>
                            <p:childTnLst>
                              <p:par>
                                <p:cTn id="34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85500"/>
                            </p:stCondLst>
                            <p:childTnLst>
                              <p:par>
                                <p:cTn id="3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87000"/>
                            </p:stCondLst>
                            <p:childTnLst>
                              <p:par>
                                <p:cTn id="35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88500"/>
                            </p:stCondLst>
                            <p:childTnLst>
                              <p:par>
                                <p:cTn id="3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90000"/>
                            </p:stCondLst>
                            <p:childTnLst>
                              <p:par>
                                <p:cTn id="3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3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91500"/>
                            </p:stCondLst>
                            <p:childTnLst>
                              <p:par>
                                <p:cTn id="3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93000"/>
                            </p:stCondLst>
                            <p:childTnLst>
                              <p:par>
                                <p:cTn id="3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94500"/>
                            </p:stCondLst>
                            <p:childTnLst>
                              <p:par>
                                <p:cTn id="3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99000"/>
                            </p:stCondLst>
                            <p:childTnLst>
                              <p:par>
                                <p:cTn id="3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40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3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06500"/>
                            </p:stCondLst>
                            <p:childTnLst>
                              <p:par>
                                <p:cTn id="40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40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1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4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5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4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4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4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4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4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5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3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9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4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23000"/>
                            </p:stCondLst>
                            <p:childTnLst>
                              <p:par>
                                <p:cTn id="4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5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1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9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50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3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44000"/>
                            </p:stCondLst>
                            <p:childTnLst>
                              <p:par>
                                <p:cTn id="50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45500"/>
                            </p:stCondLst>
                            <p:childTnLst>
                              <p:par>
                                <p:cTn id="50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1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51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5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51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9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52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3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2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53000"/>
                            </p:stCondLst>
                            <p:childTnLst>
                              <p:par>
                                <p:cTn id="52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3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5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53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9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4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3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4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4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5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5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9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6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6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6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7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7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9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8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8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8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1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93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97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601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</p:childTnLst>
        </p:cTn>
      </p:par>
    </p:tnLst>
    <p:bldLst>
      <p:bldP spid="8194" grpId="0" animBg="1"/>
      <p:bldP spid="12" grpId="0" animBg="1"/>
      <p:bldP spid="15" grpId="0" animBg="1"/>
      <p:bldP spid="16" grpId="0" animBg="1"/>
      <p:bldP spid="17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1464</Words>
  <Application>Microsoft Office PowerPoint</Application>
  <PresentationFormat>On-screen Show (4:3)</PresentationFormat>
  <Paragraphs>401</Paragraphs>
  <Slides>19</Slides>
  <Notes>6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MathType 7.0 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DELL</cp:lastModifiedBy>
  <cp:revision>23</cp:revision>
  <dcterms:created xsi:type="dcterms:W3CDTF">2017-03-27T06:36:18Z</dcterms:created>
  <dcterms:modified xsi:type="dcterms:W3CDTF">2021-05-14T02:32:27Z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